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15" r:id="rId3"/>
    <p:sldId id="316" r:id="rId4"/>
    <p:sldId id="317" r:id="rId5"/>
    <p:sldId id="282" r:id="rId6"/>
    <p:sldId id="318" r:id="rId7"/>
    <p:sldId id="319" r:id="rId8"/>
    <p:sldId id="320" r:id="rId9"/>
    <p:sldId id="321" r:id="rId10"/>
    <p:sldId id="284" r:id="rId11"/>
    <p:sldId id="300" r:id="rId12"/>
    <p:sldId id="304" r:id="rId13"/>
    <p:sldId id="306" r:id="rId14"/>
    <p:sldId id="307" r:id="rId15"/>
    <p:sldId id="305" r:id="rId16"/>
    <p:sldId id="334"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35" r:id="rId30"/>
    <p:sldId id="288" r:id="rId31"/>
    <p:sldId id="289" r:id="rId32"/>
    <p:sldId id="290" r:id="rId33"/>
    <p:sldId id="291" r:id="rId34"/>
    <p:sldId id="309" r:id="rId35"/>
    <p:sldId id="336" r:id="rId36"/>
    <p:sldId id="337" r:id="rId37"/>
    <p:sldId id="338" r:id="rId38"/>
    <p:sldId id="339" r:id="rId39"/>
    <p:sldId id="294" r:id="rId40"/>
    <p:sldId id="295" r:id="rId41"/>
    <p:sldId id="296" r:id="rId42"/>
    <p:sldId id="313" r:id="rId43"/>
    <p:sldId id="292" r:id="rId44"/>
    <p:sldId id="310" r:id="rId45"/>
    <p:sldId id="311" r:id="rId46"/>
    <p:sldId id="312" r:id="rId47"/>
    <p:sldId id="287" r:id="rId48"/>
    <p:sldId id="299" r:id="rId49"/>
    <p:sldId id="276" r:id="rId50"/>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929">
          <p15:clr>
            <a:srgbClr val="A4A3A4"/>
          </p15:clr>
        </p15:guide>
        <p15:guide id="2" orient="horz" pos="255">
          <p15:clr>
            <a:srgbClr val="A4A3A4"/>
          </p15:clr>
        </p15:guide>
        <p15:guide id="3" orient="horz" pos="958">
          <p15:clr>
            <a:srgbClr val="A4A3A4"/>
          </p15:clr>
        </p15:guide>
        <p15:guide id="4" orient="horz" pos="4065">
          <p15:clr>
            <a:srgbClr val="A4A3A4"/>
          </p15:clr>
        </p15:guide>
        <p15:guide id="5" orient="horz" pos="4110">
          <p15:clr>
            <a:srgbClr val="A4A3A4"/>
          </p15:clr>
        </p15:guide>
        <p15:guide id="6" orient="horz" pos="142">
          <p15:clr>
            <a:srgbClr val="A4A3A4"/>
          </p15:clr>
        </p15:guide>
        <p15:guide id="7" orient="horz" pos="4178">
          <p15:clr>
            <a:srgbClr val="A4A3A4"/>
          </p15:clr>
        </p15:guide>
        <p15:guide id="8" pos="272">
          <p15:clr>
            <a:srgbClr val="A4A3A4"/>
          </p15:clr>
        </p15:guide>
        <p15:guide id="9" pos="5488">
          <p15:clr>
            <a:srgbClr val="A4A3A4"/>
          </p15:clr>
        </p15:guide>
        <p15:guide id="10" pos="2880">
          <p15:clr>
            <a:srgbClr val="A4A3A4"/>
          </p15:clr>
        </p15:guide>
        <p15:guide id="11" pos="2835">
          <p15:clr>
            <a:srgbClr val="A4A3A4"/>
          </p15:clr>
        </p15:guide>
        <p15:guide id="12" pos="2925">
          <p15:clr>
            <a:srgbClr val="A4A3A4"/>
          </p15:clr>
        </p15:guide>
        <p15:guide id="13" pos="3288">
          <p15:clr>
            <a:srgbClr val="A4A3A4"/>
          </p15:clr>
        </p15:guide>
        <p15:guide id="14" pos="3379">
          <p15:clr>
            <a:srgbClr val="A4A3A4"/>
          </p15:clr>
        </p15:guide>
        <p15:guide id="15" pos="3719">
          <p15:clr>
            <a:srgbClr val="A4A3A4"/>
          </p15:clr>
        </p15:guide>
        <p15:guide id="16" pos="3810">
          <p15:clr>
            <a:srgbClr val="A4A3A4"/>
          </p15:clr>
        </p15:guide>
        <p15:guide id="17" pos="4173">
          <p15:clr>
            <a:srgbClr val="A4A3A4"/>
          </p15:clr>
        </p15:guide>
        <p15:guide id="18" pos="4263">
          <p15:clr>
            <a:srgbClr val="A4A3A4"/>
          </p15:clr>
        </p15:guide>
        <p15:guide id="19" pos="4604">
          <p15:clr>
            <a:srgbClr val="A4A3A4"/>
          </p15:clr>
        </p15:guide>
        <p15:guide id="20" pos="4694">
          <p15:clr>
            <a:srgbClr val="A4A3A4"/>
          </p15:clr>
        </p15:guide>
        <p15:guide id="21" pos="5057">
          <p15:clr>
            <a:srgbClr val="A4A3A4"/>
          </p15:clr>
        </p15:guide>
        <p15:guide id="22" pos="5148">
          <p15:clr>
            <a:srgbClr val="A4A3A4"/>
          </p15:clr>
        </p15:guide>
        <p15:guide id="23" pos="2472">
          <p15:clr>
            <a:srgbClr val="A4A3A4"/>
          </p15:clr>
        </p15:guide>
        <p15:guide id="24" pos="2381">
          <p15:clr>
            <a:srgbClr val="A4A3A4"/>
          </p15:clr>
        </p15:guide>
        <p15:guide id="25" pos="2041">
          <p15:clr>
            <a:srgbClr val="A4A3A4"/>
          </p15:clr>
        </p15:guide>
        <p15:guide id="26" pos="1950">
          <p15:clr>
            <a:srgbClr val="A4A3A4"/>
          </p15:clr>
        </p15:guide>
        <p15:guide id="27" pos="1587">
          <p15:clr>
            <a:srgbClr val="A4A3A4"/>
          </p15:clr>
        </p15:guide>
        <p15:guide id="28" pos="1497">
          <p15:clr>
            <a:srgbClr val="A4A3A4"/>
          </p15:clr>
        </p15:guide>
        <p15:guide id="29" pos="1156">
          <p15:clr>
            <a:srgbClr val="A4A3A4"/>
          </p15:clr>
        </p15:guide>
        <p15:guide id="30" pos="1066">
          <p15:clr>
            <a:srgbClr val="A4A3A4"/>
          </p15:clr>
        </p15:guide>
        <p15:guide id="31" pos="703">
          <p15:clr>
            <a:srgbClr val="A4A3A4"/>
          </p15:clr>
        </p15:guide>
        <p15:guide id="32" pos="612">
          <p15:clr>
            <a:srgbClr val="A4A3A4"/>
          </p15:clr>
        </p15:guide>
        <p15:guide id="33" pos="136">
          <p15:clr>
            <a:srgbClr val="A4A3A4"/>
          </p15:clr>
        </p15:guide>
        <p15:guide id="34" pos="56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ler Melanie (s)" initials="AM("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006E6E"/>
    <a:srgbClr val="BEC3C8"/>
    <a:srgbClr val="EB829B"/>
    <a:srgbClr val="D20537"/>
    <a:srgbClr val="8C9196"/>
    <a:srgbClr val="2D373C"/>
    <a:srgbClr val="1EA5A5"/>
    <a:srgbClr val="A5D7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7"/>
    <p:restoredTop sz="86379"/>
  </p:normalViewPr>
  <p:slideViewPr>
    <p:cSldViewPr showGuides="1">
      <p:cViewPr varScale="1">
        <p:scale>
          <a:sx n="52" d="100"/>
          <a:sy n="52" d="100"/>
        </p:scale>
        <p:origin x="-1296" y="-112"/>
      </p:cViewPr>
      <p:guideLst>
        <p:guide orient="horz" pos="3929"/>
        <p:guide orient="horz" pos="255"/>
        <p:guide orient="horz" pos="958"/>
        <p:guide orient="horz" pos="4065"/>
        <p:guide orient="horz" pos="4110"/>
        <p:guide orient="horz" pos="142"/>
        <p:guide orient="horz" pos="4178"/>
        <p:guide pos="272"/>
        <p:guide pos="5488"/>
        <p:guide pos="2880"/>
        <p:guide pos="2835"/>
        <p:guide pos="2925"/>
        <p:guide pos="3288"/>
        <p:guide pos="3379"/>
        <p:guide pos="3719"/>
        <p:guide pos="3810"/>
        <p:guide pos="4173"/>
        <p:guide pos="4263"/>
        <p:guide pos="4604"/>
        <p:guide pos="4694"/>
        <p:guide pos="5057"/>
        <p:guide pos="5148"/>
        <p:guide pos="2472"/>
        <p:guide pos="2381"/>
        <p:guide pos="2041"/>
        <p:guide pos="1950"/>
        <p:guide pos="1587"/>
        <p:guide pos="1497"/>
        <p:guide pos="1156"/>
        <p:guide pos="1066"/>
        <p:guide pos="703"/>
        <p:guide pos="612"/>
        <p:guide pos="136"/>
        <p:guide pos="562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CH"/>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4FEB8E-57CB-43C0-BEF7-4F4116A5252C}" type="datetimeFigureOut">
              <a:rPr lang="de-CH" smtClean="0"/>
              <a:t>19.12.19</a:t>
            </a:fld>
            <a:endParaRPr lang="de-CH"/>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CH"/>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CH"/>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A53D58F-CC03-47C4-AC79-D3C984A61519}" type="slidenum">
              <a:rPr lang="de-CH" smtClean="0"/>
              <a:t>‹Nr.›</a:t>
            </a:fld>
            <a:endParaRPr lang="de-CH"/>
          </a:p>
        </p:txBody>
      </p:sp>
    </p:spTree>
    <p:extLst>
      <p:ext uri="{BB962C8B-B14F-4D97-AF65-F5344CB8AC3E}">
        <p14:creationId xmlns:p14="http://schemas.microsoft.com/office/powerpoint/2010/main" val="6678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2200"/>
              </a:lnSpc>
              <a:spcBef>
                <a:spcPts val="0"/>
              </a:spcBef>
              <a:spcAft>
                <a:spcPts val="0"/>
              </a:spcAft>
              <a:buClrTx/>
              <a:buSzTx/>
              <a:buFontTx/>
              <a:buNone/>
              <a:tabLst/>
              <a:defRPr/>
            </a:pPr>
            <a:r>
              <a:rPr lang="en-GB" dirty="0"/>
              <a:t>Three or more morphogens, otherwise case I.</a:t>
            </a:r>
          </a:p>
          <a:p>
            <a:pPr>
              <a:lnSpc>
                <a:spcPts val="2200"/>
              </a:lnSpc>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wave pattern is maintained by a system that has reached dynamic equilibrium (where the morphogens continue to move and react but there is no net change in the overall state). The pattern’s wavelength (the distance between the “peaks” of the wave) is determined by how the molecules react and rates at which they diffuse (Figure 4).</a:t>
            </a:r>
          </a:p>
          <a:p>
            <a:endParaRPr lang="de-CH" dirty="0"/>
          </a:p>
          <a:p>
            <a:pPr>
              <a:lnSpc>
                <a:spcPts val="2200"/>
              </a:lnSpc>
            </a:pPr>
            <a:endParaRPr lang="de-CH" dirty="0"/>
          </a:p>
          <a:p>
            <a:pPr>
              <a:lnSpc>
                <a:spcPts val="2200"/>
              </a:lnSpc>
            </a:pPr>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16</a:t>
            </a:fld>
            <a:endParaRPr lang="de-CH"/>
          </a:p>
        </p:txBody>
      </p:sp>
    </p:spTree>
    <p:extLst>
      <p:ext uri="{BB962C8B-B14F-4D97-AF65-F5344CB8AC3E}">
        <p14:creationId xmlns:p14="http://schemas.microsoft.com/office/powerpoint/2010/main" val="358539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200"/>
              </a:lnSpc>
            </a:pPr>
            <a:r>
              <a:rPr lang="en-GB" dirty="0"/>
              <a:t>The contents of all the cell are the same; no resultant flow from cell to cell due to diffusion, so that each is behaving as if it were isolated. Each is in unstable equilibrium, and slips out of it in synchronism with the others. All cells are the same, behaving as if each were in isolation. </a:t>
            </a:r>
            <a:r>
              <a:rPr lang="en-GB" dirty="0" err="1"/>
              <a:t>Eg</a:t>
            </a:r>
            <a:r>
              <a:rPr lang="en-GB" dirty="0"/>
              <a:t>, mixing two food </a:t>
            </a:r>
            <a:r>
              <a:rPr lang="en-GB" dirty="0" err="1"/>
              <a:t>colorings</a:t>
            </a:r>
            <a:r>
              <a:rPr lang="en-GB" dirty="0"/>
              <a:t> to a cup of water changes the water to a single hue of </a:t>
            </a:r>
            <a:r>
              <a:rPr lang="en-GB" dirty="0" err="1"/>
              <a:t>color</a:t>
            </a:r>
            <a:r>
              <a:rPr lang="en-GB" dirty="0"/>
              <a:t>. Domino effect</a:t>
            </a:r>
          </a:p>
          <a:p>
            <a:endParaRPr lang="de-CH" dirty="0"/>
          </a:p>
          <a:p>
            <a:endParaRPr lang="de-CH" dirty="0"/>
          </a:p>
          <a:p>
            <a:endParaRPr lang="de-CH" dirty="0"/>
          </a:p>
          <a:p>
            <a:endParaRPr lang="de-CH" dirty="0"/>
          </a:p>
          <a:p>
            <a:r>
              <a:rPr lang="de-CH" sz="1200" kern="1200" dirty="0">
                <a:solidFill>
                  <a:schemeClr val="tx1"/>
                </a:solidFill>
                <a:effectLst/>
                <a:latin typeface="+mn-lt"/>
                <a:ea typeface="+mn-ea"/>
                <a:cs typeface="+mn-cs"/>
              </a:rPr>
              <a:t>(a) The </a:t>
            </a:r>
            <a:r>
              <a:rPr lang="de-CH" sz="1200" kern="1200" dirty="0" err="1">
                <a:solidFill>
                  <a:schemeClr val="tx1"/>
                </a:solidFill>
                <a:effectLst/>
                <a:latin typeface="+mn-lt"/>
                <a:ea typeface="+mn-ea"/>
                <a:cs typeface="+mn-cs"/>
              </a:rPr>
              <a:t>equilibrium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concentrations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reaction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rates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come</a:t>
            </a:r>
            <a:r>
              <a:rPr lang="de-CH" sz="1200" kern="1200" dirty="0">
                <a:solidFill>
                  <a:schemeClr val="tx1"/>
                </a:solidFill>
                <a:effectLst/>
                <a:latin typeface="+mn-lt"/>
                <a:ea typeface="+mn-ea"/>
                <a:cs typeface="+mn-cs"/>
              </a:rPr>
              <a:t> such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would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instability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an </a:t>
            </a:r>
            <a:r>
              <a:rPr lang="de-CH" sz="1200" kern="1200" dirty="0" err="1">
                <a:solidFill>
                  <a:schemeClr val="tx1"/>
                </a:solidFill>
                <a:effectLst/>
                <a:latin typeface="+mn-lt"/>
                <a:ea typeface="+mn-ea"/>
                <a:cs typeface="+mn-cs"/>
              </a:rPr>
              <a:t>isolated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with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same </a:t>
            </a:r>
            <a:r>
              <a:rPr lang="de-CH" sz="1200" kern="1200" dirty="0" err="1">
                <a:solidFill>
                  <a:schemeClr val="tx1"/>
                </a:solidFill>
                <a:effectLst/>
                <a:latin typeface="+mn-lt"/>
                <a:ea typeface="+mn-ea"/>
                <a:cs typeface="+mn-cs"/>
              </a:rPr>
              <a:t>content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ring. </a:t>
            </a:r>
            <a:r>
              <a:rPr lang="de-CH" sz="1200" kern="1200" dirty="0" err="1">
                <a:solidFill>
                  <a:schemeClr val="tx1"/>
                </a:solidFill>
                <a:effectLst/>
                <a:latin typeface="+mn-lt"/>
                <a:ea typeface="+mn-ea"/>
                <a:cs typeface="+mn-cs"/>
              </a:rPr>
              <a:t>If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drifts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away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equilibrium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position</a:t>
            </a:r>
            <a:r>
              <a:rPr lang="de-CH" sz="1200" kern="1200" dirty="0">
                <a:solidFill>
                  <a:schemeClr val="tx1"/>
                </a:solidFill>
                <a:effectLst/>
                <a:latin typeface="+mn-lt"/>
                <a:ea typeface="+mn-ea"/>
                <a:cs typeface="+mn-cs"/>
              </a:rPr>
              <a:t>, like an </a:t>
            </a:r>
            <a:r>
              <a:rPr lang="de-CH" sz="1200" kern="1200" dirty="0" err="1">
                <a:solidFill>
                  <a:schemeClr val="tx1"/>
                </a:solidFill>
                <a:effectLst/>
                <a:latin typeface="+mn-lt"/>
                <a:ea typeface="+mn-ea"/>
                <a:cs typeface="+mn-cs"/>
              </a:rPr>
              <a:t>upright</a:t>
            </a:r>
            <a:r>
              <a:rPr lang="de-CH" sz="1200" kern="1200" dirty="0">
                <a:solidFill>
                  <a:schemeClr val="tx1"/>
                </a:solidFill>
                <a:effectLst/>
                <a:latin typeface="+mn-lt"/>
                <a:ea typeface="+mn-ea"/>
                <a:cs typeface="+mn-cs"/>
              </a:rPr>
              <a:t> stick </a:t>
            </a:r>
            <a:r>
              <a:rPr lang="de-CH" sz="1200" kern="1200" dirty="0" err="1">
                <a:solidFill>
                  <a:schemeClr val="tx1"/>
                </a:solidFill>
                <a:effectLst/>
                <a:latin typeface="+mn-lt"/>
                <a:ea typeface="+mn-ea"/>
                <a:cs typeface="+mn-cs"/>
              </a:rPr>
              <a:t>falling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over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ring,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do </a:t>
            </a:r>
            <a:r>
              <a:rPr lang="de-CH" sz="1200" kern="1200" dirty="0" err="1">
                <a:solidFill>
                  <a:schemeClr val="tx1"/>
                </a:solidFill>
                <a:effectLst/>
                <a:latin typeface="+mn-lt"/>
                <a:ea typeface="+mn-ea"/>
                <a:cs typeface="+mn-cs"/>
              </a:rPr>
              <a:t>liltewise</a:t>
            </a:r>
            <a:r>
              <a:rPr lang="de-CH" sz="1200" kern="1200" dirty="0">
                <a:solidFill>
                  <a:schemeClr val="tx1"/>
                </a:solidFill>
                <a:effectLst/>
                <a:latin typeface="+mn-lt"/>
                <a:ea typeface="+mn-ea"/>
                <a:cs typeface="+mn-cs"/>
              </a:rPr>
              <a:t>. I </a:t>
            </a:r>
            <a:r>
              <a:rPr lang="de-CH" sz="1200" kern="1200" dirty="0" err="1">
                <a:solidFill>
                  <a:schemeClr val="tx1"/>
                </a:solidFill>
                <a:effectLst/>
                <a:latin typeface="+mn-lt"/>
                <a:ea typeface="+mn-ea"/>
                <a:cs typeface="+mn-cs"/>
              </a:rPr>
              <a:t>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neighbouring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drift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same </a:t>
            </a:r>
            <a:r>
              <a:rPr lang="de-CH" sz="1200" kern="1200" dirty="0" err="1">
                <a:solidFill>
                  <a:schemeClr val="tx1"/>
                </a:solidFill>
                <a:effectLst/>
                <a:latin typeface="+mn-lt"/>
                <a:ea typeface="+mn-ea"/>
                <a:cs typeface="+mn-cs"/>
              </a:rPr>
              <a:t>direction</a:t>
            </a:r>
            <a:r>
              <a:rPr lang="de-CH" sz="1200" kern="1200" dirty="0">
                <a:solidFill>
                  <a:schemeClr val="tx1"/>
                </a:solidFill>
                <a:effectLst/>
                <a:latin typeface="+mn-lt"/>
                <a:ea typeface="+mn-ea"/>
                <a:cs typeface="+mn-cs"/>
              </a:rPr>
              <a:t>, but in </a:t>
            </a:r>
            <a:r>
              <a:rPr lang="de-CH" sz="1200" kern="1200" dirty="0" err="1">
                <a:solidFill>
                  <a:schemeClr val="tx1"/>
                </a:solidFill>
                <a:effectLst/>
                <a:latin typeface="+mn-lt"/>
                <a:ea typeface="+mn-ea"/>
                <a:cs typeface="+mn-cs"/>
              </a:rPr>
              <a:t>distant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e.g. at </a:t>
            </a:r>
            <a:r>
              <a:rPr lang="de-CH" sz="1200" kern="1200" dirty="0" err="1">
                <a:solidFill>
                  <a:schemeClr val="tx1"/>
                </a:solidFill>
                <a:effectLst/>
                <a:latin typeface="+mn-lt"/>
                <a:ea typeface="+mn-ea"/>
                <a:cs typeface="+mn-cs"/>
              </a:rPr>
              <a:t>opposite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ends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diameter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reason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so. </a:t>
            </a:r>
            <a:endParaRPr lang="de-CH" dirty="0"/>
          </a:p>
          <a:p>
            <a:r>
              <a:rPr lang="de-CH" sz="1200" kern="1200" dirty="0">
                <a:solidFill>
                  <a:schemeClr val="tx1"/>
                </a:solidFill>
                <a:effectLst/>
                <a:latin typeface="+mn-lt"/>
                <a:ea typeface="+mn-ea"/>
                <a:cs typeface="+mn-cs"/>
              </a:rPr>
              <a:t>This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interesting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cases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possible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however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might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account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dappled</a:t>
            </a:r>
            <a:r>
              <a:rPr lang="de-CH" sz="1200" kern="1200" dirty="0">
                <a:solidFill>
                  <a:schemeClr val="tx1"/>
                </a:solidFill>
                <a:effectLst/>
                <a:latin typeface="+mn-lt"/>
                <a:ea typeface="+mn-ea"/>
                <a:cs typeface="+mn-cs"/>
              </a:rPr>
              <a:t> ' </a:t>
            </a:r>
            <a:r>
              <a:rPr lang="de-CH" sz="1200" kern="1200" dirty="0" err="1">
                <a:solidFill>
                  <a:schemeClr val="tx1"/>
                </a:solidFill>
                <a:effectLst/>
                <a:latin typeface="+mn-lt"/>
                <a:ea typeface="+mn-ea"/>
                <a:cs typeface="+mn-cs"/>
              </a:rPr>
              <a:t>colour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an </a:t>
            </a:r>
            <a:r>
              <a:rPr lang="de-CH" sz="1200" kern="1200" dirty="0" err="1">
                <a:solidFill>
                  <a:schemeClr val="tx1"/>
                </a:solidFill>
                <a:effectLst/>
                <a:latin typeface="+mn-lt"/>
                <a:ea typeface="+mn-ea"/>
                <a:cs typeface="+mn-cs"/>
              </a:rPr>
              <a:t>example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two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dimensions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produced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type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process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figure</a:t>
            </a:r>
            <a:r>
              <a:rPr lang="de-CH" sz="1200" kern="1200" dirty="0">
                <a:solidFill>
                  <a:schemeClr val="tx1"/>
                </a:solidFill>
                <a:effectLst/>
                <a:latin typeface="+mn-lt"/>
                <a:ea typeface="+mn-ea"/>
                <a:cs typeface="+mn-cs"/>
              </a:rPr>
              <a:t> 2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with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explained</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they</a:t>
            </a:r>
            <a:r>
              <a:rPr lang="de-CH" sz="1200" kern="1200" dirty="0">
                <a:solidFill>
                  <a:schemeClr val="tx1"/>
                </a:solidFill>
                <a:effectLst/>
                <a:latin typeface="+mn-lt"/>
                <a:ea typeface="+mn-ea"/>
                <a:cs typeface="+mn-cs"/>
              </a:rPr>
              <a:t> must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laid</a:t>
            </a:r>
            <a:r>
              <a:rPr lang="de-CH" sz="1200" kern="1200" dirty="0">
                <a:solidFill>
                  <a:schemeClr val="tx1"/>
                </a:solidFill>
                <a:effectLst/>
                <a:latin typeface="+mn-lt"/>
                <a:ea typeface="+mn-ea"/>
                <a:cs typeface="+mn-cs"/>
              </a:rPr>
              <a:t> down in a latent form </a:t>
            </a:r>
            <a:r>
              <a:rPr lang="de-CH" sz="1200" kern="1200" dirty="0" err="1">
                <a:solidFill>
                  <a:schemeClr val="tx1"/>
                </a:solidFill>
                <a:effectLst/>
                <a:latin typeface="+mn-lt"/>
                <a:ea typeface="+mn-ea"/>
                <a:cs typeface="+mn-cs"/>
              </a:rPr>
              <a:t>when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foetus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only</a:t>
            </a:r>
            <a:r>
              <a:rPr lang="de-CH" sz="1200" kern="1200" dirty="0">
                <a:solidFill>
                  <a:schemeClr val="tx1"/>
                </a:solidFill>
                <a:effectLst/>
                <a:latin typeface="+mn-lt"/>
                <a:ea typeface="+mn-ea"/>
                <a:cs typeface="+mn-cs"/>
              </a:rPr>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de-CH" dirty="0"/>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25</a:t>
            </a:fld>
            <a:endParaRPr lang="de-CH"/>
          </a:p>
        </p:txBody>
      </p:sp>
    </p:spTree>
    <p:extLst>
      <p:ext uri="{BB962C8B-B14F-4D97-AF65-F5344CB8AC3E}">
        <p14:creationId xmlns:p14="http://schemas.microsoft.com/office/powerpoint/2010/main" val="112006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200"/>
              </a:lnSpc>
            </a:pPr>
            <a:r>
              <a:rPr lang="en-GB" dirty="0"/>
              <a:t>The contents of all the cell are the same; no resultant flow from cell to cell due to diffusion, so that each is behaving as if it were isolated. Each is in unstable equilibrium, and slips out of it in synchronism with the others. All cells are the same, behaving as if each were in isolation. </a:t>
            </a:r>
            <a:r>
              <a:rPr lang="en-GB" dirty="0" err="1"/>
              <a:t>Eg</a:t>
            </a:r>
            <a:r>
              <a:rPr lang="en-GB" dirty="0"/>
              <a:t>, mixing two food </a:t>
            </a:r>
            <a:r>
              <a:rPr lang="en-GB" dirty="0" err="1"/>
              <a:t>colorings</a:t>
            </a:r>
            <a:r>
              <a:rPr lang="en-GB" dirty="0"/>
              <a:t> to a cup of water changes the water to a single hue of </a:t>
            </a:r>
            <a:r>
              <a:rPr lang="en-GB" dirty="0" err="1"/>
              <a:t>color</a:t>
            </a:r>
            <a:r>
              <a:rPr lang="en-GB" dirty="0"/>
              <a:t>. Domino effect</a:t>
            </a:r>
          </a:p>
          <a:p>
            <a:endParaRPr lang="de-CH" dirty="0"/>
          </a:p>
          <a:p>
            <a:endParaRPr lang="de-CH" dirty="0"/>
          </a:p>
          <a:p>
            <a:endParaRPr lang="de-CH" dirty="0"/>
          </a:p>
          <a:p>
            <a:endParaRPr lang="de-CH" dirty="0"/>
          </a:p>
          <a:p>
            <a:r>
              <a:rPr lang="de-CH" sz="1200" kern="1200" dirty="0">
                <a:solidFill>
                  <a:schemeClr val="tx1"/>
                </a:solidFill>
                <a:effectLst/>
                <a:latin typeface="+mn-lt"/>
                <a:ea typeface="+mn-ea"/>
                <a:cs typeface="+mn-cs"/>
              </a:rPr>
              <a:t>(a) The </a:t>
            </a:r>
            <a:r>
              <a:rPr lang="de-CH" sz="1200" kern="1200" dirty="0" err="1">
                <a:solidFill>
                  <a:schemeClr val="tx1"/>
                </a:solidFill>
                <a:effectLst/>
                <a:latin typeface="+mn-lt"/>
                <a:ea typeface="+mn-ea"/>
                <a:cs typeface="+mn-cs"/>
              </a:rPr>
              <a:t>equilibrium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concentrations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reaction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rates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come</a:t>
            </a:r>
            <a:r>
              <a:rPr lang="de-CH" sz="1200" kern="1200" dirty="0">
                <a:solidFill>
                  <a:schemeClr val="tx1"/>
                </a:solidFill>
                <a:effectLst/>
                <a:latin typeface="+mn-lt"/>
                <a:ea typeface="+mn-ea"/>
                <a:cs typeface="+mn-cs"/>
              </a:rPr>
              <a:t> such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would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instability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an </a:t>
            </a:r>
            <a:r>
              <a:rPr lang="de-CH" sz="1200" kern="1200" dirty="0" err="1">
                <a:solidFill>
                  <a:schemeClr val="tx1"/>
                </a:solidFill>
                <a:effectLst/>
                <a:latin typeface="+mn-lt"/>
                <a:ea typeface="+mn-ea"/>
                <a:cs typeface="+mn-cs"/>
              </a:rPr>
              <a:t>isolated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with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same </a:t>
            </a:r>
            <a:r>
              <a:rPr lang="de-CH" sz="1200" kern="1200" dirty="0" err="1">
                <a:solidFill>
                  <a:schemeClr val="tx1"/>
                </a:solidFill>
                <a:effectLst/>
                <a:latin typeface="+mn-lt"/>
                <a:ea typeface="+mn-ea"/>
                <a:cs typeface="+mn-cs"/>
              </a:rPr>
              <a:t>content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ring. </a:t>
            </a:r>
            <a:r>
              <a:rPr lang="de-CH" sz="1200" kern="1200" dirty="0" err="1">
                <a:solidFill>
                  <a:schemeClr val="tx1"/>
                </a:solidFill>
                <a:effectLst/>
                <a:latin typeface="+mn-lt"/>
                <a:ea typeface="+mn-ea"/>
                <a:cs typeface="+mn-cs"/>
              </a:rPr>
              <a:t>If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drifts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away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equilibrium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position</a:t>
            </a:r>
            <a:r>
              <a:rPr lang="de-CH" sz="1200" kern="1200" dirty="0">
                <a:solidFill>
                  <a:schemeClr val="tx1"/>
                </a:solidFill>
                <a:effectLst/>
                <a:latin typeface="+mn-lt"/>
                <a:ea typeface="+mn-ea"/>
                <a:cs typeface="+mn-cs"/>
              </a:rPr>
              <a:t>, like an </a:t>
            </a:r>
            <a:r>
              <a:rPr lang="de-CH" sz="1200" kern="1200" dirty="0" err="1">
                <a:solidFill>
                  <a:schemeClr val="tx1"/>
                </a:solidFill>
                <a:effectLst/>
                <a:latin typeface="+mn-lt"/>
                <a:ea typeface="+mn-ea"/>
                <a:cs typeface="+mn-cs"/>
              </a:rPr>
              <a:t>upright</a:t>
            </a:r>
            <a:r>
              <a:rPr lang="de-CH" sz="1200" kern="1200" dirty="0">
                <a:solidFill>
                  <a:schemeClr val="tx1"/>
                </a:solidFill>
                <a:effectLst/>
                <a:latin typeface="+mn-lt"/>
                <a:ea typeface="+mn-ea"/>
                <a:cs typeface="+mn-cs"/>
              </a:rPr>
              <a:t> stick </a:t>
            </a:r>
            <a:r>
              <a:rPr lang="de-CH" sz="1200" kern="1200" dirty="0" err="1">
                <a:solidFill>
                  <a:schemeClr val="tx1"/>
                </a:solidFill>
                <a:effectLst/>
                <a:latin typeface="+mn-lt"/>
                <a:ea typeface="+mn-ea"/>
                <a:cs typeface="+mn-cs"/>
              </a:rPr>
              <a:t>falling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over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ring,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do </a:t>
            </a:r>
            <a:r>
              <a:rPr lang="de-CH" sz="1200" kern="1200" dirty="0" err="1">
                <a:solidFill>
                  <a:schemeClr val="tx1"/>
                </a:solidFill>
                <a:effectLst/>
                <a:latin typeface="+mn-lt"/>
                <a:ea typeface="+mn-ea"/>
                <a:cs typeface="+mn-cs"/>
              </a:rPr>
              <a:t>liltewise</a:t>
            </a:r>
            <a:r>
              <a:rPr lang="de-CH" sz="1200" kern="1200" dirty="0">
                <a:solidFill>
                  <a:schemeClr val="tx1"/>
                </a:solidFill>
                <a:effectLst/>
                <a:latin typeface="+mn-lt"/>
                <a:ea typeface="+mn-ea"/>
                <a:cs typeface="+mn-cs"/>
              </a:rPr>
              <a:t>. I </a:t>
            </a:r>
            <a:r>
              <a:rPr lang="de-CH" sz="1200" kern="1200" dirty="0" err="1">
                <a:solidFill>
                  <a:schemeClr val="tx1"/>
                </a:solidFill>
                <a:effectLst/>
                <a:latin typeface="+mn-lt"/>
                <a:ea typeface="+mn-ea"/>
                <a:cs typeface="+mn-cs"/>
              </a:rPr>
              <a:t>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neighbouring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drift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same </a:t>
            </a:r>
            <a:r>
              <a:rPr lang="de-CH" sz="1200" kern="1200" dirty="0" err="1">
                <a:solidFill>
                  <a:schemeClr val="tx1"/>
                </a:solidFill>
                <a:effectLst/>
                <a:latin typeface="+mn-lt"/>
                <a:ea typeface="+mn-ea"/>
                <a:cs typeface="+mn-cs"/>
              </a:rPr>
              <a:t>direction</a:t>
            </a:r>
            <a:r>
              <a:rPr lang="de-CH" sz="1200" kern="1200" dirty="0">
                <a:solidFill>
                  <a:schemeClr val="tx1"/>
                </a:solidFill>
                <a:effectLst/>
                <a:latin typeface="+mn-lt"/>
                <a:ea typeface="+mn-ea"/>
                <a:cs typeface="+mn-cs"/>
              </a:rPr>
              <a:t>, but in </a:t>
            </a:r>
            <a:r>
              <a:rPr lang="de-CH" sz="1200" kern="1200" dirty="0" err="1">
                <a:solidFill>
                  <a:schemeClr val="tx1"/>
                </a:solidFill>
                <a:effectLst/>
                <a:latin typeface="+mn-lt"/>
                <a:ea typeface="+mn-ea"/>
                <a:cs typeface="+mn-cs"/>
              </a:rPr>
              <a:t>distant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e.g. at </a:t>
            </a:r>
            <a:r>
              <a:rPr lang="de-CH" sz="1200" kern="1200" dirty="0" err="1">
                <a:solidFill>
                  <a:schemeClr val="tx1"/>
                </a:solidFill>
                <a:effectLst/>
                <a:latin typeface="+mn-lt"/>
                <a:ea typeface="+mn-ea"/>
                <a:cs typeface="+mn-cs"/>
              </a:rPr>
              <a:t>opposite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ends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diameter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reason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so. </a:t>
            </a:r>
            <a:endParaRPr lang="de-CH" dirty="0"/>
          </a:p>
          <a:p>
            <a:r>
              <a:rPr lang="de-CH" sz="1200" kern="1200" dirty="0">
                <a:solidFill>
                  <a:schemeClr val="tx1"/>
                </a:solidFill>
                <a:effectLst/>
                <a:latin typeface="+mn-lt"/>
                <a:ea typeface="+mn-ea"/>
                <a:cs typeface="+mn-cs"/>
              </a:rPr>
              <a:t>This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interesting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cases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possible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however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might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account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dappled</a:t>
            </a:r>
            <a:r>
              <a:rPr lang="de-CH" sz="1200" kern="1200" dirty="0">
                <a:solidFill>
                  <a:schemeClr val="tx1"/>
                </a:solidFill>
                <a:effectLst/>
                <a:latin typeface="+mn-lt"/>
                <a:ea typeface="+mn-ea"/>
                <a:cs typeface="+mn-cs"/>
              </a:rPr>
              <a:t> ' </a:t>
            </a:r>
            <a:r>
              <a:rPr lang="de-CH" sz="1200" kern="1200" dirty="0" err="1">
                <a:solidFill>
                  <a:schemeClr val="tx1"/>
                </a:solidFill>
                <a:effectLst/>
                <a:latin typeface="+mn-lt"/>
                <a:ea typeface="+mn-ea"/>
                <a:cs typeface="+mn-cs"/>
              </a:rPr>
              <a:t>colour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an </a:t>
            </a:r>
            <a:r>
              <a:rPr lang="de-CH" sz="1200" kern="1200" dirty="0" err="1">
                <a:solidFill>
                  <a:schemeClr val="tx1"/>
                </a:solidFill>
                <a:effectLst/>
                <a:latin typeface="+mn-lt"/>
                <a:ea typeface="+mn-ea"/>
                <a:cs typeface="+mn-cs"/>
              </a:rPr>
              <a:t>example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two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dimensions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produced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type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process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figure</a:t>
            </a:r>
            <a:r>
              <a:rPr lang="de-CH" sz="1200" kern="1200" dirty="0">
                <a:solidFill>
                  <a:schemeClr val="tx1"/>
                </a:solidFill>
                <a:effectLst/>
                <a:latin typeface="+mn-lt"/>
                <a:ea typeface="+mn-ea"/>
                <a:cs typeface="+mn-cs"/>
              </a:rPr>
              <a:t> 2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with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explained</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they</a:t>
            </a:r>
            <a:r>
              <a:rPr lang="de-CH" sz="1200" kern="1200" dirty="0">
                <a:solidFill>
                  <a:schemeClr val="tx1"/>
                </a:solidFill>
                <a:effectLst/>
                <a:latin typeface="+mn-lt"/>
                <a:ea typeface="+mn-ea"/>
                <a:cs typeface="+mn-cs"/>
              </a:rPr>
              <a:t> must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laid</a:t>
            </a:r>
            <a:r>
              <a:rPr lang="de-CH" sz="1200" kern="1200" dirty="0">
                <a:solidFill>
                  <a:schemeClr val="tx1"/>
                </a:solidFill>
                <a:effectLst/>
                <a:latin typeface="+mn-lt"/>
                <a:ea typeface="+mn-ea"/>
                <a:cs typeface="+mn-cs"/>
              </a:rPr>
              <a:t> down in a latent form </a:t>
            </a:r>
            <a:r>
              <a:rPr lang="de-CH" sz="1200" kern="1200" dirty="0" err="1">
                <a:solidFill>
                  <a:schemeClr val="tx1"/>
                </a:solidFill>
                <a:effectLst/>
                <a:latin typeface="+mn-lt"/>
                <a:ea typeface="+mn-ea"/>
                <a:cs typeface="+mn-cs"/>
              </a:rPr>
              <a:t>when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foetus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only</a:t>
            </a:r>
            <a:r>
              <a:rPr lang="de-CH" sz="1200" kern="1200" dirty="0">
                <a:solidFill>
                  <a:schemeClr val="tx1"/>
                </a:solidFill>
                <a:effectLst/>
                <a:latin typeface="+mn-lt"/>
                <a:ea typeface="+mn-ea"/>
                <a:cs typeface="+mn-cs"/>
              </a:rPr>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de-CH" dirty="0"/>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26</a:t>
            </a:fld>
            <a:endParaRPr lang="de-CH"/>
          </a:p>
        </p:txBody>
      </p:sp>
    </p:spTree>
    <p:extLst>
      <p:ext uri="{BB962C8B-B14F-4D97-AF65-F5344CB8AC3E}">
        <p14:creationId xmlns:p14="http://schemas.microsoft.com/office/powerpoint/2010/main" val="356985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200"/>
              </a:lnSpc>
            </a:pPr>
            <a:r>
              <a:rPr lang="en-GB" dirty="0"/>
              <a:t>The contents of all the cell are the same; no resultant flow from cell to cell due to diffusion, so that each is behaving as if it were isolated. Each is in unstable equilibrium, and slips out of it in synchronism with the others. All cells are the same, behaving as if each were in isolation. </a:t>
            </a:r>
            <a:r>
              <a:rPr lang="en-GB" dirty="0" err="1"/>
              <a:t>Eg</a:t>
            </a:r>
            <a:r>
              <a:rPr lang="en-GB" dirty="0"/>
              <a:t>, mixing two food </a:t>
            </a:r>
            <a:r>
              <a:rPr lang="en-GB" dirty="0" err="1"/>
              <a:t>colorings</a:t>
            </a:r>
            <a:r>
              <a:rPr lang="en-GB" dirty="0"/>
              <a:t> to a cup of water changes the water to a single hue of </a:t>
            </a:r>
            <a:r>
              <a:rPr lang="en-GB" dirty="0" err="1"/>
              <a:t>color</a:t>
            </a:r>
            <a:r>
              <a:rPr lang="en-GB" dirty="0"/>
              <a:t>. Domino effect</a:t>
            </a:r>
          </a:p>
          <a:p>
            <a:endParaRPr lang="de-CH" dirty="0"/>
          </a:p>
          <a:p>
            <a:endParaRPr lang="de-CH" dirty="0"/>
          </a:p>
          <a:p>
            <a:endParaRPr lang="de-CH" dirty="0"/>
          </a:p>
          <a:p>
            <a:endParaRPr lang="de-CH" dirty="0"/>
          </a:p>
          <a:p>
            <a:r>
              <a:rPr lang="de-CH" sz="1200" kern="1200" dirty="0">
                <a:solidFill>
                  <a:schemeClr val="tx1"/>
                </a:solidFill>
                <a:effectLst/>
                <a:latin typeface="+mn-lt"/>
                <a:ea typeface="+mn-ea"/>
                <a:cs typeface="+mn-cs"/>
              </a:rPr>
              <a:t>(a) The </a:t>
            </a:r>
            <a:r>
              <a:rPr lang="de-CH" sz="1200" kern="1200" dirty="0" err="1">
                <a:solidFill>
                  <a:schemeClr val="tx1"/>
                </a:solidFill>
                <a:effectLst/>
                <a:latin typeface="+mn-lt"/>
                <a:ea typeface="+mn-ea"/>
                <a:cs typeface="+mn-cs"/>
              </a:rPr>
              <a:t>equilibrium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concentrations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reaction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rates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come</a:t>
            </a:r>
            <a:r>
              <a:rPr lang="de-CH" sz="1200" kern="1200" dirty="0">
                <a:solidFill>
                  <a:schemeClr val="tx1"/>
                </a:solidFill>
                <a:effectLst/>
                <a:latin typeface="+mn-lt"/>
                <a:ea typeface="+mn-ea"/>
                <a:cs typeface="+mn-cs"/>
              </a:rPr>
              <a:t> such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would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instability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an </a:t>
            </a:r>
            <a:r>
              <a:rPr lang="de-CH" sz="1200" kern="1200" dirty="0" err="1">
                <a:solidFill>
                  <a:schemeClr val="tx1"/>
                </a:solidFill>
                <a:effectLst/>
                <a:latin typeface="+mn-lt"/>
                <a:ea typeface="+mn-ea"/>
                <a:cs typeface="+mn-cs"/>
              </a:rPr>
              <a:t>isolated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with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same </a:t>
            </a:r>
            <a:r>
              <a:rPr lang="de-CH" sz="1200" kern="1200" dirty="0" err="1">
                <a:solidFill>
                  <a:schemeClr val="tx1"/>
                </a:solidFill>
                <a:effectLst/>
                <a:latin typeface="+mn-lt"/>
                <a:ea typeface="+mn-ea"/>
                <a:cs typeface="+mn-cs"/>
              </a:rPr>
              <a:t>content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ring. </a:t>
            </a:r>
            <a:r>
              <a:rPr lang="de-CH" sz="1200" kern="1200" dirty="0" err="1">
                <a:solidFill>
                  <a:schemeClr val="tx1"/>
                </a:solidFill>
                <a:effectLst/>
                <a:latin typeface="+mn-lt"/>
                <a:ea typeface="+mn-ea"/>
                <a:cs typeface="+mn-cs"/>
              </a:rPr>
              <a:t>If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drifts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away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equilibrium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position</a:t>
            </a:r>
            <a:r>
              <a:rPr lang="de-CH" sz="1200" kern="1200" dirty="0">
                <a:solidFill>
                  <a:schemeClr val="tx1"/>
                </a:solidFill>
                <a:effectLst/>
                <a:latin typeface="+mn-lt"/>
                <a:ea typeface="+mn-ea"/>
                <a:cs typeface="+mn-cs"/>
              </a:rPr>
              <a:t>, like an </a:t>
            </a:r>
            <a:r>
              <a:rPr lang="de-CH" sz="1200" kern="1200" dirty="0" err="1">
                <a:solidFill>
                  <a:schemeClr val="tx1"/>
                </a:solidFill>
                <a:effectLst/>
                <a:latin typeface="+mn-lt"/>
                <a:ea typeface="+mn-ea"/>
                <a:cs typeface="+mn-cs"/>
              </a:rPr>
              <a:t>upright</a:t>
            </a:r>
            <a:r>
              <a:rPr lang="de-CH" sz="1200" kern="1200" dirty="0">
                <a:solidFill>
                  <a:schemeClr val="tx1"/>
                </a:solidFill>
                <a:effectLst/>
                <a:latin typeface="+mn-lt"/>
                <a:ea typeface="+mn-ea"/>
                <a:cs typeface="+mn-cs"/>
              </a:rPr>
              <a:t> stick </a:t>
            </a:r>
            <a:r>
              <a:rPr lang="de-CH" sz="1200" kern="1200" dirty="0" err="1">
                <a:solidFill>
                  <a:schemeClr val="tx1"/>
                </a:solidFill>
                <a:effectLst/>
                <a:latin typeface="+mn-lt"/>
                <a:ea typeface="+mn-ea"/>
                <a:cs typeface="+mn-cs"/>
              </a:rPr>
              <a:t>falling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over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ring,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do </a:t>
            </a:r>
            <a:r>
              <a:rPr lang="de-CH" sz="1200" kern="1200" dirty="0" err="1">
                <a:solidFill>
                  <a:schemeClr val="tx1"/>
                </a:solidFill>
                <a:effectLst/>
                <a:latin typeface="+mn-lt"/>
                <a:ea typeface="+mn-ea"/>
                <a:cs typeface="+mn-cs"/>
              </a:rPr>
              <a:t>liltewise</a:t>
            </a:r>
            <a:r>
              <a:rPr lang="de-CH" sz="1200" kern="1200" dirty="0">
                <a:solidFill>
                  <a:schemeClr val="tx1"/>
                </a:solidFill>
                <a:effectLst/>
                <a:latin typeface="+mn-lt"/>
                <a:ea typeface="+mn-ea"/>
                <a:cs typeface="+mn-cs"/>
              </a:rPr>
              <a:t>. I </a:t>
            </a:r>
            <a:r>
              <a:rPr lang="de-CH" sz="1200" kern="1200" dirty="0" err="1">
                <a:solidFill>
                  <a:schemeClr val="tx1"/>
                </a:solidFill>
                <a:effectLst/>
                <a:latin typeface="+mn-lt"/>
                <a:ea typeface="+mn-ea"/>
                <a:cs typeface="+mn-cs"/>
              </a:rPr>
              <a:t>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neighbouring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drift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same </a:t>
            </a:r>
            <a:r>
              <a:rPr lang="de-CH" sz="1200" kern="1200" dirty="0" err="1">
                <a:solidFill>
                  <a:schemeClr val="tx1"/>
                </a:solidFill>
                <a:effectLst/>
                <a:latin typeface="+mn-lt"/>
                <a:ea typeface="+mn-ea"/>
                <a:cs typeface="+mn-cs"/>
              </a:rPr>
              <a:t>direction</a:t>
            </a:r>
            <a:r>
              <a:rPr lang="de-CH" sz="1200" kern="1200" dirty="0">
                <a:solidFill>
                  <a:schemeClr val="tx1"/>
                </a:solidFill>
                <a:effectLst/>
                <a:latin typeface="+mn-lt"/>
                <a:ea typeface="+mn-ea"/>
                <a:cs typeface="+mn-cs"/>
              </a:rPr>
              <a:t>, but in </a:t>
            </a:r>
            <a:r>
              <a:rPr lang="de-CH" sz="1200" kern="1200" dirty="0" err="1">
                <a:solidFill>
                  <a:schemeClr val="tx1"/>
                </a:solidFill>
                <a:effectLst/>
                <a:latin typeface="+mn-lt"/>
                <a:ea typeface="+mn-ea"/>
                <a:cs typeface="+mn-cs"/>
              </a:rPr>
              <a:t>distant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cells</a:t>
            </a:r>
            <a:r>
              <a:rPr lang="de-CH" sz="1200" kern="1200" dirty="0">
                <a:solidFill>
                  <a:schemeClr val="tx1"/>
                </a:solidFill>
                <a:effectLst/>
                <a:latin typeface="+mn-lt"/>
                <a:ea typeface="+mn-ea"/>
                <a:cs typeface="+mn-cs"/>
              </a:rPr>
              <a:t>, e.g. at </a:t>
            </a:r>
            <a:r>
              <a:rPr lang="de-CH" sz="1200" kern="1200" dirty="0" err="1">
                <a:solidFill>
                  <a:schemeClr val="tx1"/>
                </a:solidFill>
                <a:effectLst/>
                <a:latin typeface="+mn-lt"/>
                <a:ea typeface="+mn-ea"/>
                <a:cs typeface="+mn-cs"/>
              </a:rPr>
              <a:t>opposite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ends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diameter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reason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so. </a:t>
            </a:r>
            <a:endParaRPr lang="de-CH" dirty="0"/>
          </a:p>
          <a:p>
            <a:r>
              <a:rPr lang="de-CH" sz="1200" kern="1200" dirty="0">
                <a:solidFill>
                  <a:schemeClr val="tx1"/>
                </a:solidFill>
                <a:effectLst/>
                <a:latin typeface="+mn-lt"/>
                <a:ea typeface="+mn-ea"/>
                <a:cs typeface="+mn-cs"/>
              </a:rPr>
              <a:t>This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interesting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cases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possible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however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might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account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dappled</a:t>
            </a:r>
            <a:r>
              <a:rPr lang="de-CH" sz="1200" kern="1200" dirty="0">
                <a:solidFill>
                  <a:schemeClr val="tx1"/>
                </a:solidFill>
                <a:effectLst/>
                <a:latin typeface="+mn-lt"/>
                <a:ea typeface="+mn-ea"/>
                <a:cs typeface="+mn-cs"/>
              </a:rPr>
              <a:t> ' </a:t>
            </a:r>
            <a:r>
              <a:rPr lang="de-CH" sz="1200" kern="1200" dirty="0" err="1">
                <a:solidFill>
                  <a:schemeClr val="tx1"/>
                </a:solidFill>
                <a:effectLst/>
                <a:latin typeface="+mn-lt"/>
                <a:ea typeface="+mn-ea"/>
                <a:cs typeface="+mn-cs"/>
              </a:rPr>
              <a:t>colour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an </a:t>
            </a:r>
            <a:r>
              <a:rPr lang="de-CH" sz="1200" kern="1200" dirty="0" err="1">
                <a:solidFill>
                  <a:schemeClr val="tx1"/>
                </a:solidFill>
                <a:effectLst/>
                <a:latin typeface="+mn-lt"/>
                <a:ea typeface="+mn-ea"/>
                <a:cs typeface="+mn-cs"/>
              </a:rPr>
              <a:t>example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two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dimensions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produced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type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process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shown</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figure</a:t>
            </a:r>
            <a:r>
              <a:rPr lang="de-CH" sz="1200" kern="1200" dirty="0">
                <a:solidFill>
                  <a:schemeClr val="tx1"/>
                </a:solidFill>
                <a:effectLst/>
                <a:latin typeface="+mn-lt"/>
                <a:ea typeface="+mn-ea"/>
                <a:cs typeface="+mn-cs"/>
              </a:rPr>
              <a:t> 2 </a:t>
            </a:r>
            <a:r>
              <a:rPr lang="de-CH" sz="1200" kern="1200" dirty="0" err="1">
                <a:solidFill>
                  <a:schemeClr val="tx1"/>
                </a:solidFill>
                <a:effectLst/>
                <a:latin typeface="+mn-lt"/>
                <a:ea typeface="+mn-ea"/>
                <a:cs typeface="+mn-cs"/>
              </a:rPr>
              <a:t>for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with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dappled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explained</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they</a:t>
            </a:r>
            <a:r>
              <a:rPr lang="de-CH" sz="1200" kern="1200" dirty="0">
                <a:solidFill>
                  <a:schemeClr val="tx1"/>
                </a:solidFill>
                <a:effectLst/>
                <a:latin typeface="+mn-lt"/>
                <a:ea typeface="+mn-ea"/>
                <a:cs typeface="+mn-cs"/>
              </a:rPr>
              <a:t> must </a:t>
            </a:r>
            <a:r>
              <a:rPr lang="de-CH" sz="1200" kern="1200" dirty="0" err="1">
                <a:solidFill>
                  <a:schemeClr val="tx1"/>
                </a:solidFill>
                <a:effectLst/>
                <a:latin typeface="+mn-lt"/>
                <a:ea typeface="+mn-ea"/>
                <a:cs typeface="+mn-cs"/>
              </a:rPr>
              <a:t>be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laid</a:t>
            </a:r>
            <a:r>
              <a:rPr lang="de-CH" sz="1200" kern="1200" dirty="0">
                <a:solidFill>
                  <a:schemeClr val="tx1"/>
                </a:solidFill>
                <a:effectLst/>
                <a:latin typeface="+mn-lt"/>
                <a:ea typeface="+mn-ea"/>
                <a:cs typeface="+mn-cs"/>
              </a:rPr>
              <a:t> down in a latent form </a:t>
            </a:r>
            <a:r>
              <a:rPr lang="de-CH" sz="1200" kern="1200" dirty="0" err="1">
                <a:solidFill>
                  <a:schemeClr val="tx1"/>
                </a:solidFill>
                <a:effectLst/>
                <a:latin typeface="+mn-lt"/>
                <a:ea typeface="+mn-ea"/>
                <a:cs typeface="+mn-cs"/>
              </a:rPr>
              <a:t>when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foetus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only</a:t>
            </a:r>
            <a:r>
              <a:rPr lang="de-CH" sz="1200" kern="1200" dirty="0">
                <a:solidFill>
                  <a:schemeClr val="tx1"/>
                </a:solidFill>
                <a:effectLst/>
                <a:latin typeface="+mn-lt"/>
                <a:ea typeface="+mn-ea"/>
                <a:cs typeface="+mn-cs"/>
              </a:rPr>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de-CH" dirty="0"/>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27</a:t>
            </a:fld>
            <a:endParaRPr lang="de-CH"/>
          </a:p>
        </p:txBody>
      </p:sp>
    </p:spTree>
    <p:extLst>
      <p:ext uri="{BB962C8B-B14F-4D97-AF65-F5344CB8AC3E}">
        <p14:creationId xmlns:p14="http://schemas.microsoft.com/office/powerpoint/2010/main" val="120910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200"/>
              </a:lnSpc>
            </a:pPr>
            <a:r>
              <a:rPr lang="en-GB" dirty="0"/>
              <a:t>This is the case which is of greatest interest, and has most biological application</a:t>
            </a:r>
          </a:p>
          <a:p>
            <a:pPr marL="0" marR="0" lvl="0" indent="0" algn="l" defTabSz="914400" rtl="0" eaLnBrk="1" fontAlgn="auto" latinLnBrk="0" hangingPunct="1">
              <a:lnSpc>
                <a:spcPts val="2200"/>
              </a:lnSpc>
              <a:spcBef>
                <a:spcPts val="0"/>
              </a:spcBef>
              <a:spcAft>
                <a:spcPts val="0"/>
              </a:spcAft>
              <a:buClrTx/>
              <a:buSzTx/>
              <a:buFontTx/>
              <a:buNone/>
              <a:tabLst/>
              <a:defRPr/>
            </a:pPr>
            <a:r>
              <a:rPr lang="en-GB" dirty="0"/>
              <a:t>	 Three or more morphogens, otherwise case I.</a:t>
            </a:r>
          </a:p>
          <a:p>
            <a:pPr>
              <a:lnSpc>
                <a:spcPts val="2200"/>
              </a:lnSpc>
            </a:pPr>
            <a:endParaRPr lang="en-GB" dirty="0"/>
          </a:p>
          <a:p>
            <a:pPr>
              <a:lnSpc>
                <a:spcPts val="2200"/>
              </a:lnSpc>
            </a:pPr>
            <a:r>
              <a:rPr lang="de-CH" dirty="0"/>
              <a:t>(This </a:t>
            </a:r>
            <a:r>
              <a:rPr lang="de-CH" dirty="0" err="1"/>
              <a:t>scenario</a:t>
            </a:r>
            <a:r>
              <a:rPr lang="de-CH" dirty="0"/>
              <a:t> </a:t>
            </a:r>
            <a:r>
              <a:rPr lang="de-CH" dirty="0" err="1"/>
              <a:t>requires</a:t>
            </a:r>
            <a:r>
              <a:rPr lang="de-CH" dirty="0"/>
              <a:t> at least </a:t>
            </a:r>
            <a:r>
              <a:rPr lang="de-CH" dirty="0" err="1"/>
              <a:t>three</a:t>
            </a:r>
            <a:r>
              <a:rPr lang="de-CH" dirty="0"/>
              <a:t> </a:t>
            </a:r>
            <a:r>
              <a:rPr lang="de-CH" dirty="0" err="1"/>
              <a:t>morphogens</a:t>
            </a:r>
            <a:r>
              <a:rPr lang="de-CH" dirty="0"/>
              <a:t>, </a:t>
            </a:r>
            <a:r>
              <a:rPr lang="de-CH" dirty="0" err="1"/>
              <a:t>as</a:t>
            </a:r>
            <a:r>
              <a:rPr lang="de-CH" dirty="0"/>
              <a:t> </a:t>
            </a:r>
            <a:r>
              <a:rPr lang="de-CH" dirty="0" err="1"/>
              <a:t>two</a:t>
            </a:r>
            <a:r>
              <a:rPr lang="de-CH" dirty="0"/>
              <a:t> </a:t>
            </a:r>
            <a:r>
              <a:rPr lang="de-CH" dirty="0" err="1"/>
              <a:t>morphogens</a:t>
            </a:r>
            <a:r>
              <a:rPr lang="de-CH" dirty="0"/>
              <a:t> </a:t>
            </a:r>
            <a:r>
              <a:rPr lang="de-CH" dirty="0" err="1"/>
              <a:t>may</a:t>
            </a:r>
            <a:r>
              <a:rPr lang="de-CH" dirty="0"/>
              <a:t> </a:t>
            </a:r>
            <a:r>
              <a:rPr lang="de-CH" dirty="0" err="1"/>
              <a:t>only</a:t>
            </a:r>
            <a:r>
              <a:rPr lang="de-CH" dirty="0"/>
              <a:t> </a:t>
            </a:r>
            <a:r>
              <a:rPr lang="de-CH" dirty="0" err="1"/>
              <a:t>result</a:t>
            </a:r>
            <a:r>
              <a:rPr lang="de-CH" dirty="0"/>
              <a:t> in a </a:t>
            </a:r>
            <a:r>
              <a:rPr lang="de-CH" dirty="0" err="1"/>
              <a:t>stationary</a:t>
            </a:r>
            <a:r>
              <a:rPr lang="de-CH" dirty="0"/>
              <a:t> </a:t>
            </a:r>
            <a:r>
              <a:rPr lang="de-CH" dirty="0" err="1"/>
              <a:t>pattern</a:t>
            </a:r>
            <a:r>
              <a:rPr lang="de-CH" dirty="0"/>
              <a:t> (</a:t>
            </a:r>
            <a:r>
              <a:rPr lang="de-CH" dirty="0" err="1"/>
              <a:t>Figure</a:t>
            </a:r>
            <a:r>
              <a:rPr lang="de-CH" dirty="0"/>
              <a:t> 3B-C). </a:t>
            </a:r>
            <a:r>
              <a:rPr lang="de-CH" dirty="0" err="1"/>
              <a:t>Eg</a:t>
            </a:r>
            <a:r>
              <a:rPr lang="de-CH" dirty="0"/>
              <a:t>, </a:t>
            </a:r>
            <a:r>
              <a:rPr lang="de-CH" dirty="0" err="1"/>
              <a:t>movement</a:t>
            </a:r>
            <a:r>
              <a:rPr lang="de-CH" dirty="0"/>
              <a:t> </a:t>
            </a:r>
            <a:r>
              <a:rPr lang="de-CH" dirty="0" err="1"/>
              <a:t>of</a:t>
            </a:r>
            <a:r>
              <a:rPr lang="de-CH" dirty="0"/>
              <a:t> a </a:t>
            </a:r>
            <a:r>
              <a:rPr lang="de-CH" dirty="0" err="1"/>
              <a:t>slinky</a:t>
            </a:r>
            <a:r>
              <a:rPr lang="de-CH" dirty="0"/>
              <a:t> at </a:t>
            </a:r>
            <a:r>
              <a:rPr lang="de-CH" dirty="0" err="1"/>
              <a:t>one</a:t>
            </a:r>
            <a:r>
              <a:rPr lang="de-CH" dirty="0"/>
              <a:t> end </a:t>
            </a:r>
            <a:r>
              <a:rPr lang="de-CH" dirty="0" err="1"/>
              <a:t>propagates</a:t>
            </a:r>
            <a:r>
              <a:rPr lang="de-CH" dirty="0"/>
              <a:t> </a:t>
            </a:r>
            <a:r>
              <a:rPr lang="de-CH" dirty="0" err="1"/>
              <a:t>itself</a:t>
            </a:r>
            <a:r>
              <a:rPr lang="de-CH" dirty="0"/>
              <a:t> </a:t>
            </a:r>
            <a:r>
              <a:rPr lang="de-CH" dirty="0" err="1"/>
              <a:t>until</a:t>
            </a:r>
            <a:r>
              <a:rPr lang="de-CH" dirty="0"/>
              <a:t> </a:t>
            </a:r>
            <a:r>
              <a:rPr lang="de-CH" dirty="0" err="1"/>
              <a:t>it</a:t>
            </a:r>
            <a:r>
              <a:rPr lang="de-CH" dirty="0"/>
              <a:t> </a:t>
            </a:r>
            <a:r>
              <a:rPr lang="de-CH" dirty="0" err="1"/>
              <a:t>reaches</a:t>
            </a:r>
            <a:r>
              <a:rPr lang="de-CH" dirty="0"/>
              <a:t> </a:t>
            </a:r>
            <a:r>
              <a:rPr lang="de-CH" dirty="0" err="1"/>
              <a:t>the</a:t>
            </a:r>
            <a:r>
              <a:rPr lang="de-CH" dirty="0"/>
              <a:t> </a:t>
            </a:r>
            <a:r>
              <a:rPr lang="de-CH" dirty="0" err="1"/>
              <a:t>opposite</a:t>
            </a:r>
            <a:r>
              <a:rPr lang="de-CH" dirty="0"/>
              <a:t> end.)</a:t>
            </a:r>
            <a:endParaRPr lang="en-GB" dirty="0"/>
          </a:p>
          <a:p>
            <a:pPr>
              <a:lnSpc>
                <a:spcPts val="2200"/>
              </a:lnSpc>
            </a:pPr>
            <a:endParaRPr lang="en-GB" dirty="0"/>
          </a:p>
          <a:p>
            <a:r>
              <a:rPr lang="de-CH" i="1" dirty="0" err="1"/>
              <a:t>Morphogen</a:t>
            </a:r>
            <a:r>
              <a:rPr lang="de-CH" i="1" dirty="0"/>
              <a:t>-gradient </a:t>
            </a:r>
            <a:r>
              <a:rPr lang="de-CH" i="1" dirty="0" err="1"/>
              <a:t>models</a:t>
            </a:r>
            <a:r>
              <a:rPr lang="de-CH" i="1" dirty="0"/>
              <a:t> </a:t>
            </a:r>
            <a:r>
              <a:rPr lang="de-CH" i="1" dirty="0" err="1"/>
              <a:t>and</a:t>
            </a:r>
            <a:r>
              <a:rPr lang="de-CH" i="1" dirty="0"/>
              <a:t> </a:t>
            </a:r>
            <a:r>
              <a:rPr lang="de-CH" i="1" dirty="0" err="1"/>
              <a:t>reaction</a:t>
            </a:r>
            <a:r>
              <a:rPr lang="de-CH" i="1" dirty="0"/>
              <a:t>-diffusion </a:t>
            </a:r>
            <a:r>
              <a:rPr lang="de-CH" i="1" dirty="0" err="1"/>
              <a:t>model</a:t>
            </a:r>
            <a:r>
              <a:rPr lang="de-CH" i="1" dirty="0"/>
              <a:t>. (A) A </a:t>
            </a:r>
            <a:r>
              <a:rPr lang="de-CH" i="1" dirty="0" err="1"/>
              <a:t>single</a:t>
            </a:r>
            <a:r>
              <a:rPr lang="de-CH" i="1" dirty="0"/>
              <a:t> </a:t>
            </a:r>
            <a:r>
              <a:rPr lang="de-CH" i="1" dirty="0" err="1"/>
              <a:t>morphogen</a:t>
            </a:r>
            <a:r>
              <a:rPr lang="de-CH" i="1" dirty="0"/>
              <a:t> </a:t>
            </a:r>
            <a:r>
              <a:rPr lang="de-CH" i="1" dirty="0" err="1"/>
              <a:t>provides</a:t>
            </a:r>
            <a:r>
              <a:rPr lang="de-CH" i="1" dirty="0"/>
              <a:t> </a:t>
            </a:r>
            <a:r>
              <a:rPr lang="de-CH" i="1" dirty="0" err="1"/>
              <a:t>positional</a:t>
            </a:r>
            <a:r>
              <a:rPr lang="de-CH" i="1" dirty="0"/>
              <a:t> </a:t>
            </a:r>
            <a:r>
              <a:rPr lang="de-CH" i="1" dirty="0" err="1"/>
              <a:t>information</a:t>
            </a:r>
            <a:r>
              <a:rPr lang="de-CH" i="1" dirty="0"/>
              <a:t> </a:t>
            </a:r>
            <a:r>
              <a:rPr lang="de-CH" i="1" dirty="0" err="1"/>
              <a:t>to</a:t>
            </a:r>
            <a:r>
              <a:rPr lang="de-CH" i="1" dirty="0"/>
              <a:t> </a:t>
            </a:r>
            <a:r>
              <a:rPr lang="de-CH" i="1" dirty="0" err="1"/>
              <a:t>cells</a:t>
            </a:r>
            <a:r>
              <a:rPr lang="de-CH" i="1" dirty="0"/>
              <a:t> </a:t>
            </a:r>
            <a:r>
              <a:rPr lang="de-CH" i="1" dirty="0" err="1"/>
              <a:t>based</a:t>
            </a:r>
            <a:r>
              <a:rPr lang="de-CH" i="1" dirty="0"/>
              <a:t> on </a:t>
            </a:r>
            <a:r>
              <a:rPr lang="de-CH" i="1" dirty="0" err="1"/>
              <a:t>the</a:t>
            </a:r>
            <a:r>
              <a:rPr lang="de-CH" i="1" dirty="0"/>
              <a:t> </a:t>
            </a:r>
            <a:r>
              <a:rPr lang="de-CH" i="1" dirty="0" err="1"/>
              <a:t>concentration</a:t>
            </a:r>
            <a:r>
              <a:rPr lang="de-CH" i="1" dirty="0"/>
              <a:t> </a:t>
            </a:r>
            <a:r>
              <a:rPr lang="de-CH" i="1" dirty="0" err="1"/>
              <a:t>of</a:t>
            </a:r>
            <a:r>
              <a:rPr lang="de-CH" i="1" dirty="0"/>
              <a:t> </a:t>
            </a:r>
            <a:r>
              <a:rPr lang="de-CH" i="1" dirty="0" err="1"/>
              <a:t>the</a:t>
            </a:r>
            <a:r>
              <a:rPr lang="de-CH" i="1" dirty="0"/>
              <a:t> </a:t>
            </a:r>
            <a:r>
              <a:rPr lang="de-CH" i="1" dirty="0" err="1"/>
              <a:t>molecule</a:t>
            </a:r>
            <a:r>
              <a:rPr lang="de-CH" i="1" dirty="0"/>
              <a:t> </a:t>
            </a:r>
            <a:r>
              <a:rPr lang="de-CH" i="1" dirty="0" err="1"/>
              <a:t>it</a:t>
            </a:r>
            <a:r>
              <a:rPr lang="de-CH" i="1" dirty="0"/>
              <a:t> “</a:t>
            </a:r>
            <a:r>
              <a:rPr lang="de-CH" i="1" dirty="0" err="1"/>
              <a:t>sees</a:t>
            </a:r>
            <a:r>
              <a:rPr lang="de-CH" i="1" dirty="0"/>
              <a:t>”, </a:t>
            </a:r>
            <a:r>
              <a:rPr lang="de-CH" i="1" dirty="0" err="1"/>
              <a:t>depending</a:t>
            </a:r>
            <a:r>
              <a:rPr lang="de-CH" i="1" dirty="0"/>
              <a:t> on </a:t>
            </a:r>
            <a:r>
              <a:rPr lang="de-CH" i="1" dirty="0" err="1"/>
              <a:t>how</a:t>
            </a:r>
            <a:r>
              <a:rPr lang="de-CH" i="1" dirty="0"/>
              <a:t> </a:t>
            </a:r>
            <a:r>
              <a:rPr lang="de-CH" i="1" dirty="0" err="1"/>
              <a:t>far</a:t>
            </a:r>
            <a:r>
              <a:rPr lang="de-CH" i="1" dirty="0"/>
              <a:t> </a:t>
            </a:r>
            <a:r>
              <a:rPr lang="de-CH" i="1" dirty="0" err="1"/>
              <a:t>the</a:t>
            </a:r>
            <a:r>
              <a:rPr lang="de-CH" i="1" dirty="0"/>
              <a:t> </a:t>
            </a:r>
            <a:r>
              <a:rPr lang="de-CH" i="1" dirty="0" err="1"/>
              <a:t>cells</a:t>
            </a:r>
            <a:r>
              <a:rPr lang="de-CH" i="1" dirty="0"/>
              <a:t> </a:t>
            </a:r>
            <a:r>
              <a:rPr lang="de-CH" i="1" dirty="0" err="1"/>
              <a:t>are</a:t>
            </a:r>
            <a:r>
              <a:rPr lang="de-CH" i="1" dirty="0"/>
              <a:t> </a:t>
            </a:r>
            <a:r>
              <a:rPr lang="de-CH" i="1" dirty="0" err="1"/>
              <a:t>from</a:t>
            </a:r>
            <a:r>
              <a:rPr lang="de-CH" i="1" dirty="0"/>
              <a:t> </a:t>
            </a:r>
            <a:r>
              <a:rPr lang="de-CH" i="1" dirty="0" err="1"/>
              <a:t>the</a:t>
            </a:r>
            <a:r>
              <a:rPr lang="de-CH" i="1" dirty="0"/>
              <a:t> </a:t>
            </a:r>
            <a:r>
              <a:rPr lang="de-CH" i="1" dirty="0" err="1"/>
              <a:t>morphogen</a:t>
            </a:r>
            <a:r>
              <a:rPr lang="de-CH" i="1" dirty="0"/>
              <a:t> </a:t>
            </a:r>
            <a:r>
              <a:rPr lang="de-CH" i="1" dirty="0" err="1"/>
              <a:t>source</a:t>
            </a:r>
            <a:r>
              <a:rPr lang="de-CH" i="1" dirty="0"/>
              <a:t> (</a:t>
            </a:r>
            <a:r>
              <a:rPr lang="de-CH" i="1" dirty="0" err="1"/>
              <a:t>the</a:t>
            </a:r>
            <a:r>
              <a:rPr lang="de-CH" i="1" dirty="0"/>
              <a:t> </a:t>
            </a:r>
            <a:r>
              <a:rPr lang="de-CH" i="1" dirty="0" err="1"/>
              <a:t>dotted</a:t>
            </a:r>
            <a:r>
              <a:rPr lang="de-CH" i="1" dirty="0"/>
              <a:t> </a:t>
            </a:r>
            <a:r>
              <a:rPr lang="de-CH" i="1" dirty="0" err="1"/>
              <a:t>lines</a:t>
            </a:r>
            <a:r>
              <a:rPr lang="de-CH" i="1" dirty="0"/>
              <a:t> </a:t>
            </a:r>
            <a:r>
              <a:rPr lang="de-CH" i="1" dirty="0" err="1"/>
              <a:t>represent</a:t>
            </a:r>
            <a:r>
              <a:rPr lang="de-CH" i="1" dirty="0"/>
              <a:t> different </a:t>
            </a:r>
            <a:r>
              <a:rPr lang="de-CH" i="1" dirty="0" err="1"/>
              <a:t>concentration</a:t>
            </a:r>
            <a:r>
              <a:rPr lang="de-CH" i="1" dirty="0"/>
              <a:t> </a:t>
            </a:r>
            <a:r>
              <a:rPr lang="de-CH" i="1" dirty="0" err="1"/>
              <a:t>thresholds</a:t>
            </a:r>
            <a:r>
              <a:rPr lang="de-CH" i="1" dirty="0"/>
              <a:t> </a:t>
            </a:r>
            <a:r>
              <a:rPr lang="de-CH" i="1" dirty="0" err="1"/>
              <a:t>that</a:t>
            </a:r>
            <a:r>
              <a:rPr lang="de-CH" i="1" dirty="0"/>
              <a:t> </a:t>
            </a:r>
            <a:r>
              <a:rPr lang="de-CH" i="1" dirty="0" err="1"/>
              <a:t>provide</a:t>
            </a:r>
            <a:r>
              <a:rPr lang="de-CH" i="1" dirty="0"/>
              <a:t> different </a:t>
            </a:r>
            <a:r>
              <a:rPr lang="de-CH" i="1" dirty="0" err="1"/>
              <a:t>instructions</a:t>
            </a:r>
            <a:r>
              <a:rPr lang="de-CH" i="1" dirty="0"/>
              <a:t> </a:t>
            </a:r>
            <a:r>
              <a:rPr lang="de-CH" i="1" dirty="0" err="1"/>
              <a:t>to</a:t>
            </a:r>
            <a:r>
              <a:rPr lang="de-CH" i="1" dirty="0"/>
              <a:t> </a:t>
            </a:r>
            <a:r>
              <a:rPr lang="de-CH" i="1" dirty="0" err="1"/>
              <a:t>the</a:t>
            </a:r>
            <a:r>
              <a:rPr lang="de-CH" i="1" dirty="0"/>
              <a:t> </a:t>
            </a:r>
            <a:r>
              <a:rPr lang="de-CH" i="1" dirty="0" err="1"/>
              <a:t>cells</a:t>
            </a:r>
            <a:r>
              <a:rPr lang="de-CH" i="1" dirty="0"/>
              <a:t>). (B) </a:t>
            </a:r>
            <a:r>
              <a:rPr lang="de-CH" i="1" dirty="0" err="1"/>
              <a:t>Two</a:t>
            </a:r>
            <a:r>
              <a:rPr lang="de-CH" i="1" dirty="0"/>
              <a:t> </a:t>
            </a:r>
            <a:r>
              <a:rPr lang="de-CH" i="1" dirty="0" err="1"/>
              <a:t>morphogens</a:t>
            </a:r>
            <a:r>
              <a:rPr lang="de-CH" i="1" dirty="0"/>
              <a:t> </a:t>
            </a:r>
            <a:r>
              <a:rPr lang="de-CH" i="1" dirty="0" err="1"/>
              <a:t>allow</a:t>
            </a:r>
            <a:r>
              <a:rPr lang="de-CH" i="1" dirty="0"/>
              <a:t> </a:t>
            </a:r>
            <a:r>
              <a:rPr lang="de-CH" i="1" dirty="0" err="1"/>
              <a:t>for</a:t>
            </a:r>
            <a:r>
              <a:rPr lang="de-CH" i="1" dirty="0"/>
              <a:t> </a:t>
            </a:r>
            <a:r>
              <a:rPr lang="de-CH" i="1" dirty="0" err="1"/>
              <a:t>the</a:t>
            </a:r>
            <a:r>
              <a:rPr lang="de-CH" i="1" dirty="0"/>
              <a:t> </a:t>
            </a:r>
            <a:r>
              <a:rPr lang="de-CH" i="1" dirty="0" err="1"/>
              <a:t>formation</a:t>
            </a:r>
            <a:r>
              <a:rPr lang="de-CH" i="1" dirty="0"/>
              <a:t> </a:t>
            </a:r>
            <a:r>
              <a:rPr lang="de-CH" i="1" dirty="0" err="1"/>
              <a:t>of</a:t>
            </a:r>
            <a:r>
              <a:rPr lang="de-CH" i="1" dirty="0"/>
              <a:t> </a:t>
            </a:r>
            <a:r>
              <a:rPr lang="de-CH" i="1" dirty="0" err="1"/>
              <a:t>more</a:t>
            </a:r>
            <a:r>
              <a:rPr lang="de-CH" i="1" dirty="0"/>
              <a:t> </a:t>
            </a:r>
            <a:r>
              <a:rPr lang="de-CH" i="1" dirty="0" err="1"/>
              <a:t>complex</a:t>
            </a:r>
            <a:r>
              <a:rPr lang="de-CH" i="1" dirty="0"/>
              <a:t> </a:t>
            </a:r>
            <a:r>
              <a:rPr lang="de-CH" i="1" dirty="0" err="1"/>
              <a:t>patterns</a:t>
            </a:r>
            <a:r>
              <a:rPr lang="de-CH" i="1" dirty="0"/>
              <a:t> </a:t>
            </a:r>
            <a:r>
              <a:rPr lang="de-CH" i="1" dirty="0" err="1"/>
              <a:t>that</a:t>
            </a:r>
            <a:r>
              <a:rPr lang="de-CH" i="1" dirty="0"/>
              <a:t> </a:t>
            </a:r>
            <a:r>
              <a:rPr lang="de-CH" i="1" dirty="0" err="1"/>
              <a:t>depend</a:t>
            </a:r>
            <a:r>
              <a:rPr lang="de-CH" i="1" dirty="0"/>
              <a:t> on </a:t>
            </a:r>
            <a:r>
              <a:rPr lang="de-CH" i="1" dirty="0" err="1"/>
              <a:t>the</a:t>
            </a:r>
            <a:r>
              <a:rPr lang="de-CH" i="1" dirty="0"/>
              <a:t> </a:t>
            </a:r>
            <a:r>
              <a:rPr lang="de-CH" i="1" dirty="0" err="1"/>
              <a:t>concentrations</a:t>
            </a:r>
            <a:r>
              <a:rPr lang="de-CH" i="1" dirty="0"/>
              <a:t> </a:t>
            </a:r>
            <a:r>
              <a:rPr lang="de-CH" i="1" dirty="0" err="1"/>
              <a:t>of</a:t>
            </a:r>
            <a:r>
              <a:rPr lang="de-CH" i="1" dirty="0"/>
              <a:t> </a:t>
            </a:r>
            <a:r>
              <a:rPr lang="de-CH" i="1" dirty="0" err="1"/>
              <a:t>both</a:t>
            </a:r>
            <a:r>
              <a:rPr lang="de-CH" i="1" dirty="0"/>
              <a:t>, </a:t>
            </a:r>
            <a:r>
              <a:rPr lang="de-CH" i="1" dirty="0" err="1"/>
              <a:t>however</a:t>
            </a:r>
            <a:r>
              <a:rPr lang="de-CH" i="1" dirty="0"/>
              <a:t>, </a:t>
            </a:r>
            <a:r>
              <a:rPr lang="de-CH" i="1" dirty="0" err="1"/>
              <a:t>the</a:t>
            </a:r>
            <a:r>
              <a:rPr lang="de-CH" i="1" dirty="0"/>
              <a:t> </a:t>
            </a:r>
            <a:r>
              <a:rPr lang="de-CH" i="1" dirty="0" err="1"/>
              <a:t>system</a:t>
            </a:r>
            <a:r>
              <a:rPr lang="de-CH" i="1" dirty="0"/>
              <a:t> </a:t>
            </a:r>
            <a:r>
              <a:rPr lang="de-CH" i="1" dirty="0" err="1"/>
              <a:t>is</a:t>
            </a:r>
            <a:r>
              <a:rPr lang="de-CH" i="1" dirty="0"/>
              <a:t> </a:t>
            </a:r>
            <a:r>
              <a:rPr lang="de-CH" i="1" dirty="0" err="1"/>
              <a:t>entirely</a:t>
            </a:r>
            <a:r>
              <a:rPr lang="de-CH" i="1" dirty="0"/>
              <a:t> </a:t>
            </a:r>
            <a:r>
              <a:rPr lang="de-CH" i="1" dirty="0" err="1"/>
              <a:t>dependent</a:t>
            </a:r>
            <a:r>
              <a:rPr lang="de-CH" i="1" dirty="0"/>
              <a:t> on </a:t>
            </a:r>
            <a:r>
              <a:rPr lang="de-CH" i="1" dirty="0" err="1"/>
              <a:t>the</a:t>
            </a:r>
            <a:r>
              <a:rPr lang="de-CH" i="1" dirty="0"/>
              <a:t> initial </a:t>
            </a:r>
            <a:r>
              <a:rPr lang="de-CH" i="1" dirty="0" err="1"/>
              <a:t>positional</a:t>
            </a:r>
            <a:r>
              <a:rPr lang="de-CH" i="1" dirty="0"/>
              <a:t> </a:t>
            </a:r>
            <a:r>
              <a:rPr lang="de-CH" i="1" dirty="0" err="1"/>
              <a:t>information</a:t>
            </a:r>
            <a:r>
              <a:rPr lang="de-CH" i="1" dirty="0"/>
              <a:t> </a:t>
            </a:r>
            <a:r>
              <a:rPr lang="de-CH" i="1" dirty="0" err="1"/>
              <a:t>and</a:t>
            </a:r>
            <a:r>
              <a:rPr lang="de-CH" i="1" dirty="0"/>
              <a:t> </a:t>
            </a:r>
            <a:r>
              <a:rPr lang="de-CH" i="1" dirty="0" err="1"/>
              <a:t>cannot</a:t>
            </a:r>
            <a:r>
              <a:rPr lang="de-CH" i="1" dirty="0"/>
              <a:t> </a:t>
            </a:r>
            <a:r>
              <a:rPr lang="de-CH" i="1" dirty="0" err="1"/>
              <a:t>regulate</a:t>
            </a:r>
            <a:r>
              <a:rPr lang="de-CH" i="1" dirty="0"/>
              <a:t> </a:t>
            </a:r>
            <a:r>
              <a:rPr lang="de-CH" i="1" dirty="0" err="1"/>
              <a:t>itself</a:t>
            </a:r>
            <a:r>
              <a:rPr lang="de-CH" i="1" dirty="0"/>
              <a:t>. (C) Interaction </a:t>
            </a:r>
            <a:r>
              <a:rPr lang="de-CH" i="1" dirty="0" err="1"/>
              <a:t>between</a:t>
            </a:r>
            <a:r>
              <a:rPr lang="de-CH" i="1" dirty="0"/>
              <a:t> </a:t>
            </a:r>
            <a:r>
              <a:rPr lang="de-CH" i="1" dirty="0" err="1"/>
              <a:t>two</a:t>
            </a:r>
            <a:r>
              <a:rPr lang="de-CH" i="1" dirty="0"/>
              <a:t> </a:t>
            </a:r>
            <a:r>
              <a:rPr lang="de-CH" i="1" dirty="0" err="1"/>
              <a:t>morphogens</a:t>
            </a:r>
            <a:r>
              <a:rPr lang="de-CH" i="1" dirty="0"/>
              <a:t> </a:t>
            </a:r>
            <a:r>
              <a:rPr lang="de-CH" i="1" dirty="0" err="1"/>
              <a:t>allow</a:t>
            </a:r>
            <a:r>
              <a:rPr lang="de-CH" i="1" dirty="0"/>
              <a:t> </a:t>
            </a:r>
            <a:r>
              <a:rPr lang="de-CH" i="1" dirty="0" err="1"/>
              <a:t>for</a:t>
            </a:r>
            <a:r>
              <a:rPr lang="de-CH" i="1" dirty="0"/>
              <a:t> </a:t>
            </a:r>
            <a:r>
              <a:rPr lang="de-CH" i="1" dirty="0" err="1"/>
              <a:t>the</a:t>
            </a:r>
            <a:r>
              <a:rPr lang="de-CH" i="1" dirty="0"/>
              <a:t> </a:t>
            </a:r>
            <a:r>
              <a:rPr lang="de-CH" i="1" dirty="0" err="1"/>
              <a:t>system</a:t>
            </a:r>
            <a:r>
              <a:rPr lang="de-CH" i="1" dirty="0"/>
              <a:t> </a:t>
            </a:r>
            <a:r>
              <a:rPr lang="de-CH" i="1" dirty="0" err="1"/>
              <a:t>to</a:t>
            </a:r>
            <a:r>
              <a:rPr lang="de-CH" i="1" dirty="0"/>
              <a:t> </a:t>
            </a:r>
            <a:r>
              <a:rPr lang="de-CH" i="1" dirty="0" err="1"/>
              <a:t>be</a:t>
            </a:r>
            <a:r>
              <a:rPr lang="de-CH" i="1" dirty="0"/>
              <a:t> </a:t>
            </a:r>
            <a:r>
              <a:rPr lang="de-CH" i="1" dirty="0" err="1"/>
              <a:t>self-regulated</a:t>
            </a:r>
            <a:r>
              <a:rPr lang="de-CH" i="1" dirty="0"/>
              <a:t>, </a:t>
            </a:r>
            <a:r>
              <a:rPr lang="de-CH" i="1" dirty="0" err="1"/>
              <a:t>and</a:t>
            </a:r>
            <a:r>
              <a:rPr lang="de-CH" i="1" dirty="0"/>
              <a:t> </a:t>
            </a:r>
            <a:r>
              <a:rPr lang="de-CH" i="1" dirty="0" err="1"/>
              <a:t>consequently</a:t>
            </a:r>
            <a:r>
              <a:rPr lang="de-CH" i="1" dirty="0"/>
              <a:t>, </a:t>
            </a:r>
            <a:r>
              <a:rPr lang="de-CH" i="1" dirty="0" err="1"/>
              <a:t>capable</a:t>
            </a:r>
            <a:r>
              <a:rPr lang="de-CH" i="1" dirty="0"/>
              <a:t> </a:t>
            </a:r>
            <a:r>
              <a:rPr lang="de-CH" i="1" dirty="0" err="1"/>
              <a:t>of</a:t>
            </a:r>
            <a:r>
              <a:rPr lang="de-CH" i="1" dirty="0"/>
              <a:t> </a:t>
            </a:r>
            <a:r>
              <a:rPr lang="de-CH" i="1" dirty="0" err="1"/>
              <a:t>forming</a:t>
            </a:r>
            <a:r>
              <a:rPr lang="de-CH" i="1" dirty="0"/>
              <a:t> a </a:t>
            </a:r>
            <a:r>
              <a:rPr lang="de-CH" i="1" dirty="0" err="1"/>
              <a:t>plethora</a:t>
            </a:r>
            <a:r>
              <a:rPr lang="de-CH" i="1" dirty="0"/>
              <a:t> </a:t>
            </a:r>
            <a:r>
              <a:rPr lang="de-CH" i="1" dirty="0" err="1"/>
              <a:t>of</a:t>
            </a:r>
            <a:r>
              <a:rPr lang="de-CH" i="1" dirty="0"/>
              <a:t> </a:t>
            </a:r>
            <a:r>
              <a:rPr lang="de-CH" i="1" dirty="0" err="1"/>
              <a:t>patterns</a:t>
            </a:r>
            <a:r>
              <a:rPr lang="de-CH" i="1" dirty="0"/>
              <a:t> </a:t>
            </a:r>
            <a:r>
              <a:rPr lang="de-CH" i="1" dirty="0" err="1"/>
              <a:t>that</a:t>
            </a:r>
            <a:r>
              <a:rPr lang="de-CH" i="1" dirty="0"/>
              <a:t> </a:t>
            </a:r>
            <a:r>
              <a:rPr lang="de-CH" i="1" dirty="0" err="1"/>
              <a:t>are</a:t>
            </a:r>
            <a:r>
              <a:rPr lang="de-CH" i="1" dirty="0"/>
              <a:t> </a:t>
            </a:r>
            <a:r>
              <a:rPr lang="de-CH" i="1" dirty="0" err="1"/>
              <a:t>independent</a:t>
            </a:r>
            <a:r>
              <a:rPr lang="de-CH" i="1" dirty="0"/>
              <a:t> </a:t>
            </a:r>
            <a:r>
              <a:rPr lang="de-CH" i="1" dirty="0" err="1"/>
              <a:t>of</a:t>
            </a:r>
            <a:r>
              <a:rPr lang="de-CH" i="1" dirty="0"/>
              <a:t> </a:t>
            </a:r>
            <a:r>
              <a:rPr lang="de-CH" i="1" dirty="0" err="1"/>
              <a:t>the</a:t>
            </a:r>
            <a:r>
              <a:rPr lang="de-CH" i="1" dirty="0"/>
              <a:t> initial </a:t>
            </a:r>
            <a:r>
              <a:rPr lang="de-CH" i="1" dirty="0" err="1"/>
              <a:t>conditions</a:t>
            </a:r>
            <a:r>
              <a:rPr lang="de-CH" i="1" dirty="0"/>
              <a:t> </a:t>
            </a:r>
            <a:r>
              <a:rPr lang="de-CH" i="1" dirty="0" err="1"/>
              <a:t>of</a:t>
            </a:r>
            <a:r>
              <a:rPr lang="de-CH" i="1" dirty="0"/>
              <a:t> </a:t>
            </a:r>
            <a:r>
              <a:rPr lang="de-CH" i="1" dirty="0" err="1"/>
              <a:t>the</a:t>
            </a:r>
            <a:r>
              <a:rPr lang="de-CH" i="1" dirty="0"/>
              <a:t> </a:t>
            </a:r>
            <a:r>
              <a:rPr lang="de-CH" i="1" dirty="0" err="1"/>
              <a:t>system</a:t>
            </a:r>
            <a:r>
              <a:rPr lang="de-CH" i="1" dirty="0"/>
              <a:t>. (Image </a:t>
            </a:r>
            <a:r>
              <a:rPr lang="de-CH" i="1" dirty="0" err="1"/>
              <a:t>based</a:t>
            </a:r>
            <a:r>
              <a:rPr lang="de-CH" i="1" dirty="0"/>
              <a:t> on [3]).</a:t>
            </a:r>
            <a:endParaRPr lang="de-CH" dirty="0"/>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28</a:t>
            </a:fld>
            <a:endParaRPr lang="de-CH"/>
          </a:p>
        </p:txBody>
      </p:sp>
    </p:spTree>
    <p:extLst>
      <p:ext uri="{BB962C8B-B14F-4D97-AF65-F5344CB8AC3E}">
        <p14:creationId xmlns:p14="http://schemas.microsoft.com/office/powerpoint/2010/main" val="2656782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2200"/>
              </a:lnSpc>
              <a:spcBef>
                <a:spcPts val="0"/>
              </a:spcBef>
              <a:spcAft>
                <a:spcPts val="0"/>
              </a:spcAft>
              <a:buClrTx/>
              <a:buSzTx/>
              <a:buFontTx/>
              <a:buNone/>
              <a:tabLst/>
              <a:defRPr/>
            </a:pPr>
            <a:r>
              <a:rPr lang="en-GB" dirty="0"/>
              <a:t>Three or more morphogens, otherwise case I.</a:t>
            </a:r>
          </a:p>
          <a:p>
            <a:pPr>
              <a:lnSpc>
                <a:spcPts val="2200"/>
              </a:lnSpc>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wave pattern is maintained by a system that has reached dynamic equilibrium (where the morphogens continue to move and react but there is no net change in the overall state). The pattern’s wavelength (the distance between the “peaks” of the wave) is determined by how the molecules react and rates at which they diffuse (Figure 4).</a:t>
            </a:r>
          </a:p>
          <a:p>
            <a:endParaRPr lang="de-CH" dirty="0"/>
          </a:p>
          <a:p>
            <a:pPr>
              <a:lnSpc>
                <a:spcPts val="2200"/>
              </a:lnSpc>
            </a:pPr>
            <a:r>
              <a:rPr lang="de-CH" i="1" dirty="0"/>
              <a:t>(A) The </a:t>
            </a:r>
            <a:r>
              <a:rPr lang="de-CH" i="1" dirty="0" err="1"/>
              <a:t>conditions</a:t>
            </a:r>
            <a:r>
              <a:rPr lang="de-CH" i="1" dirty="0"/>
              <a:t> </a:t>
            </a:r>
            <a:r>
              <a:rPr lang="de-CH" i="1" dirty="0" err="1"/>
              <a:t>of</a:t>
            </a:r>
            <a:r>
              <a:rPr lang="de-CH" i="1" dirty="0"/>
              <a:t> </a:t>
            </a:r>
            <a:r>
              <a:rPr lang="de-CH" i="1" dirty="0" err="1"/>
              <a:t>the</a:t>
            </a:r>
            <a:r>
              <a:rPr lang="de-CH" i="1" dirty="0"/>
              <a:t> </a:t>
            </a:r>
            <a:r>
              <a:rPr lang="de-CH" i="1" dirty="0" err="1"/>
              <a:t>model</a:t>
            </a:r>
            <a:r>
              <a:rPr lang="de-CH" i="1" dirty="0"/>
              <a:t> </a:t>
            </a:r>
            <a:r>
              <a:rPr lang="de-CH" i="1" dirty="0" err="1"/>
              <a:t>yield</a:t>
            </a:r>
            <a:r>
              <a:rPr lang="de-CH" i="1" dirty="0"/>
              <a:t> a </a:t>
            </a:r>
            <a:r>
              <a:rPr lang="de-CH" i="1" dirty="0" err="1"/>
              <a:t>peak</a:t>
            </a:r>
            <a:r>
              <a:rPr lang="de-CH" i="1" dirty="0"/>
              <a:t> </a:t>
            </a:r>
            <a:r>
              <a:rPr lang="de-CH" i="1" dirty="0" err="1"/>
              <a:t>of</a:t>
            </a:r>
            <a:r>
              <a:rPr lang="de-CH" i="1" dirty="0"/>
              <a:t> </a:t>
            </a:r>
            <a:r>
              <a:rPr lang="de-CH" i="1" dirty="0" err="1"/>
              <a:t>the</a:t>
            </a:r>
            <a:r>
              <a:rPr lang="de-CH" i="1" dirty="0"/>
              <a:t> </a:t>
            </a:r>
            <a:r>
              <a:rPr lang="de-CH" i="1" dirty="0" err="1"/>
              <a:t>slowly</a:t>
            </a:r>
            <a:r>
              <a:rPr lang="de-CH" i="1" dirty="0"/>
              <a:t> </a:t>
            </a:r>
            <a:r>
              <a:rPr lang="de-CH" i="1" dirty="0" err="1"/>
              <a:t>diffusing</a:t>
            </a:r>
            <a:r>
              <a:rPr lang="de-CH" i="1" dirty="0"/>
              <a:t> </a:t>
            </a:r>
            <a:r>
              <a:rPr lang="de-CH" i="1" dirty="0" err="1"/>
              <a:t>activator</a:t>
            </a:r>
            <a:r>
              <a:rPr lang="de-CH" i="1" dirty="0"/>
              <a:t> (P) </a:t>
            </a:r>
            <a:r>
              <a:rPr lang="de-CH" i="1" dirty="0" err="1"/>
              <a:t>and</a:t>
            </a:r>
            <a:r>
              <a:rPr lang="de-CH" i="1" dirty="0"/>
              <a:t> a </a:t>
            </a:r>
            <a:r>
              <a:rPr lang="de-CH" i="1" dirty="0" err="1"/>
              <a:t>lower</a:t>
            </a:r>
            <a:r>
              <a:rPr lang="de-CH" i="1" dirty="0"/>
              <a:t> </a:t>
            </a:r>
            <a:r>
              <a:rPr lang="de-CH" i="1" dirty="0" err="1"/>
              <a:t>peak</a:t>
            </a:r>
            <a:r>
              <a:rPr lang="de-CH" i="1" dirty="0"/>
              <a:t> </a:t>
            </a:r>
            <a:r>
              <a:rPr lang="de-CH" i="1" dirty="0" err="1"/>
              <a:t>of</a:t>
            </a:r>
            <a:r>
              <a:rPr lang="de-CH" i="1" dirty="0"/>
              <a:t> </a:t>
            </a:r>
            <a:r>
              <a:rPr lang="de-CH" i="1" dirty="0" err="1"/>
              <a:t>the</a:t>
            </a:r>
            <a:r>
              <a:rPr lang="de-CH" i="1" dirty="0"/>
              <a:t> </a:t>
            </a:r>
            <a:r>
              <a:rPr lang="de-CH" i="1" dirty="0" err="1"/>
              <a:t>rapidly</a:t>
            </a:r>
            <a:r>
              <a:rPr lang="de-CH" i="1" dirty="0"/>
              <a:t> </a:t>
            </a:r>
            <a:r>
              <a:rPr lang="de-CH" i="1" dirty="0" err="1"/>
              <a:t>diffusing</a:t>
            </a:r>
            <a:r>
              <a:rPr lang="de-CH" i="1" dirty="0"/>
              <a:t> </a:t>
            </a:r>
            <a:r>
              <a:rPr lang="de-CH" i="1" dirty="0" err="1"/>
              <a:t>inhibitor</a:t>
            </a:r>
            <a:r>
              <a:rPr lang="de-CH" i="1" dirty="0"/>
              <a:t> (S) at </a:t>
            </a:r>
            <a:r>
              <a:rPr lang="de-CH" i="1" dirty="0" err="1"/>
              <a:t>the</a:t>
            </a:r>
            <a:r>
              <a:rPr lang="de-CH" i="1" dirty="0"/>
              <a:t> same </a:t>
            </a:r>
            <a:r>
              <a:rPr lang="de-CH" i="1" dirty="0" err="1"/>
              <a:t>location</a:t>
            </a:r>
            <a:r>
              <a:rPr lang="de-CH" i="1" dirty="0"/>
              <a:t>. (B) The </a:t>
            </a:r>
            <a:r>
              <a:rPr lang="de-CH" i="1" dirty="0" err="1"/>
              <a:t>distribution</a:t>
            </a:r>
            <a:r>
              <a:rPr lang="de-CH" i="1" dirty="0"/>
              <a:t> </a:t>
            </a:r>
            <a:r>
              <a:rPr lang="de-CH" i="1" dirty="0" err="1"/>
              <a:t>of</a:t>
            </a:r>
            <a:r>
              <a:rPr lang="de-CH" i="1" dirty="0"/>
              <a:t> </a:t>
            </a:r>
            <a:r>
              <a:rPr lang="de-CH" i="1" dirty="0" err="1"/>
              <a:t>the</a:t>
            </a:r>
            <a:r>
              <a:rPr lang="de-CH" i="1" dirty="0"/>
              <a:t> </a:t>
            </a:r>
            <a:r>
              <a:rPr lang="de-CH" i="1" dirty="0" err="1"/>
              <a:t>morphogens</a:t>
            </a:r>
            <a:r>
              <a:rPr lang="de-CH" i="1" dirty="0"/>
              <a:t> </a:t>
            </a:r>
            <a:r>
              <a:rPr lang="de-CH" i="1" dirty="0" err="1"/>
              <a:t>is</a:t>
            </a:r>
            <a:r>
              <a:rPr lang="de-CH" i="1" dirty="0"/>
              <a:t> </a:t>
            </a:r>
            <a:r>
              <a:rPr lang="de-CH" i="1" dirty="0" err="1"/>
              <a:t>initially</a:t>
            </a:r>
            <a:r>
              <a:rPr lang="de-CH" i="1" dirty="0"/>
              <a:t> </a:t>
            </a:r>
            <a:r>
              <a:rPr lang="de-CH" i="1" dirty="0" err="1"/>
              <a:t>random</a:t>
            </a:r>
            <a:r>
              <a:rPr lang="de-CH" i="1" dirty="0"/>
              <a:t>. As </a:t>
            </a:r>
            <a:r>
              <a:rPr lang="de-CH" i="1" dirty="0" err="1"/>
              <a:t>the</a:t>
            </a:r>
            <a:r>
              <a:rPr lang="de-CH" i="1" dirty="0"/>
              <a:t> </a:t>
            </a:r>
            <a:r>
              <a:rPr lang="de-CH" i="1" dirty="0" err="1"/>
              <a:t>concentration</a:t>
            </a:r>
            <a:r>
              <a:rPr lang="de-CH" i="1" dirty="0"/>
              <a:t> </a:t>
            </a:r>
            <a:r>
              <a:rPr lang="de-CH" i="1" dirty="0" err="1"/>
              <a:t>of</a:t>
            </a:r>
            <a:r>
              <a:rPr lang="de-CH" i="1" dirty="0"/>
              <a:t> </a:t>
            </a:r>
            <a:r>
              <a:rPr lang="de-CH" i="1" dirty="0" err="1"/>
              <a:t>activator</a:t>
            </a:r>
            <a:r>
              <a:rPr lang="de-CH" i="1" dirty="0"/>
              <a:t> (P) </a:t>
            </a:r>
            <a:r>
              <a:rPr lang="de-CH" i="1" dirty="0" err="1"/>
              <a:t>increases</a:t>
            </a:r>
            <a:r>
              <a:rPr lang="de-CH" i="1" dirty="0"/>
              <a:t> </a:t>
            </a:r>
            <a:r>
              <a:rPr lang="de-CH" i="1" dirty="0" err="1"/>
              <a:t>locally</a:t>
            </a:r>
            <a:r>
              <a:rPr lang="de-CH" i="1" dirty="0"/>
              <a:t>, </a:t>
            </a:r>
            <a:r>
              <a:rPr lang="de-CH" i="1" dirty="0" err="1"/>
              <a:t>it</a:t>
            </a:r>
            <a:r>
              <a:rPr lang="de-CH" i="1" dirty="0"/>
              <a:t> </a:t>
            </a:r>
            <a:r>
              <a:rPr lang="de-CH" i="1" dirty="0" err="1"/>
              <a:t>stimulates</a:t>
            </a:r>
            <a:r>
              <a:rPr lang="de-CH" i="1" dirty="0"/>
              <a:t> </a:t>
            </a:r>
            <a:r>
              <a:rPr lang="de-CH" i="1" dirty="0" err="1"/>
              <a:t>the</a:t>
            </a:r>
            <a:r>
              <a:rPr lang="de-CH" i="1" dirty="0"/>
              <a:t> </a:t>
            </a:r>
            <a:r>
              <a:rPr lang="de-CH" i="1" dirty="0" err="1"/>
              <a:t>production</a:t>
            </a:r>
            <a:r>
              <a:rPr lang="de-CH" i="1" dirty="0"/>
              <a:t> </a:t>
            </a:r>
            <a:r>
              <a:rPr lang="de-CH" i="1" dirty="0" err="1"/>
              <a:t>of</a:t>
            </a:r>
            <a:r>
              <a:rPr lang="de-CH" i="1" dirty="0"/>
              <a:t> </a:t>
            </a:r>
            <a:r>
              <a:rPr lang="de-CH" i="1" dirty="0" err="1"/>
              <a:t>more</a:t>
            </a:r>
            <a:r>
              <a:rPr lang="de-CH" i="1" dirty="0"/>
              <a:t> </a:t>
            </a:r>
            <a:r>
              <a:rPr lang="de-CH" i="1" dirty="0" err="1"/>
              <a:t>of</a:t>
            </a:r>
            <a:r>
              <a:rPr lang="de-CH" i="1" dirty="0"/>
              <a:t> </a:t>
            </a:r>
            <a:r>
              <a:rPr lang="de-CH" i="1" dirty="0" err="1"/>
              <a:t>itself</a:t>
            </a:r>
            <a:r>
              <a:rPr lang="de-CH" i="1" dirty="0"/>
              <a:t> (</a:t>
            </a:r>
            <a:r>
              <a:rPr lang="de-CH" i="1" dirty="0" err="1"/>
              <a:t>called</a:t>
            </a:r>
            <a:r>
              <a:rPr lang="de-CH" i="1" dirty="0"/>
              <a:t> “</a:t>
            </a:r>
            <a:r>
              <a:rPr lang="de-CH" i="1" dirty="0" err="1"/>
              <a:t>autocatalysis</a:t>
            </a:r>
            <a:r>
              <a:rPr lang="de-CH" i="1" dirty="0"/>
              <a:t>”), </a:t>
            </a:r>
            <a:r>
              <a:rPr lang="de-CH" i="1" dirty="0" err="1"/>
              <a:t>as</a:t>
            </a:r>
            <a:r>
              <a:rPr lang="de-CH" i="1" dirty="0"/>
              <a:t> </a:t>
            </a:r>
            <a:r>
              <a:rPr lang="de-CH" i="1" dirty="0" err="1"/>
              <a:t>well</a:t>
            </a:r>
            <a:r>
              <a:rPr lang="de-CH" i="1" dirty="0"/>
              <a:t> </a:t>
            </a:r>
            <a:r>
              <a:rPr lang="de-CH" i="1" dirty="0" err="1"/>
              <a:t>as</a:t>
            </a:r>
            <a:r>
              <a:rPr lang="de-CH" i="1" dirty="0"/>
              <a:t> </a:t>
            </a:r>
            <a:r>
              <a:rPr lang="de-CH" i="1" dirty="0" err="1"/>
              <a:t>of</a:t>
            </a:r>
            <a:r>
              <a:rPr lang="de-CH" i="1" dirty="0"/>
              <a:t> </a:t>
            </a:r>
            <a:r>
              <a:rPr lang="de-CH" i="1" dirty="0" err="1"/>
              <a:t>the</a:t>
            </a:r>
            <a:r>
              <a:rPr lang="de-CH" i="1" dirty="0"/>
              <a:t> </a:t>
            </a:r>
            <a:r>
              <a:rPr lang="de-CH" i="1" dirty="0" err="1"/>
              <a:t>inhibitor</a:t>
            </a:r>
            <a:r>
              <a:rPr lang="de-CH" i="1" dirty="0"/>
              <a:t> (S) </a:t>
            </a:r>
            <a:r>
              <a:rPr lang="de-CH" i="1" dirty="0" err="1"/>
              <a:t>which</a:t>
            </a:r>
            <a:r>
              <a:rPr lang="de-CH" i="1" dirty="0"/>
              <a:t> diffuses </a:t>
            </a:r>
            <a:r>
              <a:rPr lang="de-CH" i="1" dirty="0" err="1"/>
              <a:t>away</a:t>
            </a:r>
            <a:r>
              <a:rPr lang="de-CH" i="1" dirty="0"/>
              <a:t> </a:t>
            </a:r>
            <a:r>
              <a:rPr lang="de-CH" i="1" dirty="0" err="1"/>
              <a:t>quickly</a:t>
            </a:r>
            <a:r>
              <a:rPr lang="de-CH" i="1" dirty="0"/>
              <a:t> </a:t>
            </a:r>
            <a:r>
              <a:rPr lang="de-CH" i="1" dirty="0" err="1"/>
              <a:t>to</a:t>
            </a:r>
            <a:r>
              <a:rPr lang="de-CH" i="1" dirty="0"/>
              <a:t> </a:t>
            </a:r>
            <a:r>
              <a:rPr lang="de-CH" i="1" dirty="0" err="1"/>
              <a:t>inhibit</a:t>
            </a:r>
            <a:r>
              <a:rPr lang="de-CH" i="1" dirty="0"/>
              <a:t> </a:t>
            </a:r>
            <a:r>
              <a:rPr lang="de-CH" i="1" dirty="0" err="1"/>
              <a:t>more</a:t>
            </a:r>
            <a:r>
              <a:rPr lang="de-CH" i="1" dirty="0"/>
              <a:t> </a:t>
            </a:r>
            <a:r>
              <a:rPr lang="de-CH" i="1" dirty="0" err="1"/>
              <a:t>peaks</a:t>
            </a:r>
            <a:r>
              <a:rPr lang="de-CH" i="1" dirty="0"/>
              <a:t> </a:t>
            </a:r>
            <a:r>
              <a:rPr lang="de-CH" i="1" dirty="0" err="1"/>
              <a:t>of</a:t>
            </a:r>
            <a:r>
              <a:rPr lang="de-CH" i="1" dirty="0"/>
              <a:t> P </a:t>
            </a:r>
            <a:r>
              <a:rPr lang="de-CH" i="1" dirty="0" err="1"/>
              <a:t>from</a:t>
            </a:r>
            <a:r>
              <a:rPr lang="de-CH" i="1" dirty="0"/>
              <a:t> </a:t>
            </a:r>
            <a:r>
              <a:rPr lang="de-CH" i="1" dirty="0" err="1"/>
              <a:t>forming</a:t>
            </a:r>
            <a:r>
              <a:rPr lang="de-CH" i="1" dirty="0"/>
              <a:t>, </a:t>
            </a:r>
            <a:r>
              <a:rPr lang="de-CH" i="1" dirty="0" err="1"/>
              <a:t>resulting</a:t>
            </a:r>
            <a:r>
              <a:rPr lang="de-CH" i="1" dirty="0"/>
              <a:t> in a </a:t>
            </a:r>
            <a:r>
              <a:rPr lang="de-CH" i="1" dirty="0" err="1"/>
              <a:t>series</a:t>
            </a:r>
            <a:r>
              <a:rPr lang="de-CH" i="1" dirty="0"/>
              <a:t> </a:t>
            </a:r>
            <a:r>
              <a:rPr lang="de-CH" i="1" dirty="0" err="1"/>
              <a:t>of</a:t>
            </a:r>
            <a:r>
              <a:rPr lang="de-CH" i="1" dirty="0"/>
              <a:t> P </a:t>
            </a:r>
            <a:r>
              <a:rPr lang="de-CH" i="1" dirty="0" err="1"/>
              <a:t>peaks</a:t>
            </a:r>
            <a:r>
              <a:rPr lang="de-CH" i="1" dirty="0"/>
              <a:t> (</a:t>
            </a:r>
            <a:r>
              <a:rPr lang="de-CH" i="1" dirty="0" err="1"/>
              <a:t>red</a:t>
            </a:r>
            <a:r>
              <a:rPr lang="de-CH" i="1" dirty="0"/>
              <a:t> </a:t>
            </a:r>
            <a:r>
              <a:rPr lang="de-CH" i="1" dirty="0" err="1"/>
              <a:t>arrows</a:t>
            </a:r>
            <a:r>
              <a:rPr lang="de-CH" i="1" dirty="0"/>
              <a:t>) at </a:t>
            </a:r>
            <a:r>
              <a:rPr lang="de-CH" i="1" dirty="0" err="1"/>
              <a:t>regular</a:t>
            </a:r>
            <a:r>
              <a:rPr lang="de-CH" i="1" dirty="0"/>
              <a:t> </a:t>
            </a:r>
            <a:r>
              <a:rPr lang="de-CH" i="1" dirty="0" err="1"/>
              <a:t>intervals</a:t>
            </a:r>
            <a:r>
              <a:rPr lang="de-CH" i="1" dirty="0"/>
              <a:t> </a:t>
            </a:r>
            <a:r>
              <a:rPr lang="de-CH" i="1" dirty="0" err="1"/>
              <a:t>whose</a:t>
            </a:r>
            <a:r>
              <a:rPr lang="de-CH" i="1" dirty="0"/>
              <a:t> </a:t>
            </a:r>
            <a:r>
              <a:rPr lang="de-CH" i="1" dirty="0" err="1"/>
              <a:t>positions</a:t>
            </a:r>
            <a:r>
              <a:rPr lang="de-CH" i="1" dirty="0"/>
              <a:t> </a:t>
            </a:r>
            <a:r>
              <a:rPr lang="de-CH" i="1" dirty="0" err="1"/>
              <a:t>don’t</a:t>
            </a:r>
            <a:r>
              <a:rPr lang="de-CH" i="1" dirty="0"/>
              <a:t> </a:t>
            </a:r>
            <a:r>
              <a:rPr lang="de-CH" i="1" dirty="0" err="1"/>
              <a:t>change</a:t>
            </a:r>
            <a:r>
              <a:rPr lang="de-CH" i="1" dirty="0"/>
              <a:t> </a:t>
            </a:r>
            <a:r>
              <a:rPr lang="de-CH" i="1" dirty="0" err="1"/>
              <a:t>with</a:t>
            </a:r>
            <a:r>
              <a:rPr lang="de-CH" i="1" dirty="0"/>
              <a:t> time (a “</a:t>
            </a:r>
            <a:r>
              <a:rPr lang="de-CH" i="1" dirty="0" err="1"/>
              <a:t>standing</a:t>
            </a:r>
            <a:r>
              <a:rPr lang="de-CH" i="1" dirty="0"/>
              <a:t> </a:t>
            </a:r>
            <a:r>
              <a:rPr lang="de-CH" i="1" dirty="0" err="1"/>
              <a:t>wave</a:t>
            </a:r>
            <a:r>
              <a:rPr lang="de-CH" i="1" dirty="0"/>
              <a:t>”). (Image </a:t>
            </a:r>
            <a:r>
              <a:rPr lang="de-CH" i="1" dirty="0" err="1"/>
              <a:t>based</a:t>
            </a:r>
            <a:r>
              <a:rPr lang="de-CH" i="1" dirty="0"/>
              <a:t> on [5]).</a:t>
            </a:r>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29</a:t>
            </a:fld>
            <a:endParaRPr lang="de-CH"/>
          </a:p>
        </p:txBody>
      </p:sp>
    </p:spTree>
    <p:extLst>
      <p:ext uri="{BB962C8B-B14F-4D97-AF65-F5344CB8AC3E}">
        <p14:creationId xmlns:p14="http://schemas.microsoft.com/office/powerpoint/2010/main" val="364333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A53D58F-CC03-47C4-AC79-D3C984A61519}" type="slidenum">
              <a:rPr lang="de-CH" smtClean="0"/>
              <a:t>31</a:t>
            </a:fld>
            <a:endParaRPr lang="de-CH"/>
          </a:p>
        </p:txBody>
      </p:sp>
    </p:spTree>
    <p:extLst>
      <p:ext uri="{BB962C8B-B14F-4D97-AF65-F5344CB8AC3E}">
        <p14:creationId xmlns:p14="http://schemas.microsoft.com/office/powerpoint/2010/main" val="325277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Stable state can be equilibrium or steady state</a:t>
            </a:r>
          </a:p>
          <a:p>
            <a:r>
              <a:rPr lang="en-GB" noProof="0" dirty="0"/>
              <a:t>We wont differ from equilibrium or steady state</a:t>
            </a:r>
          </a:p>
          <a:p>
            <a:endParaRPr lang="en-GB" noProof="0" dirty="0"/>
          </a:p>
          <a:p>
            <a:r>
              <a:rPr lang="en-GB" noProof="0" dirty="0"/>
              <a:t>Example:     1. Bathtub/Fountain</a:t>
            </a:r>
          </a:p>
          <a:p>
            <a:r>
              <a:rPr lang="en-GB" noProof="0" dirty="0"/>
              <a:t>	2. Ink in a bottle of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err="1">
                <a:solidFill>
                  <a:schemeClr val="tx1"/>
                </a:solidFill>
                <a:effectLst/>
                <a:latin typeface="+mn-lt"/>
                <a:ea typeface="+mn-ea"/>
                <a:cs typeface="+mn-cs"/>
              </a:rPr>
              <a:t>Steady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state</a:t>
            </a:r>
            <a:r>
              <a:rPr lang="de-CH" sz="1200" kern="1200" dirty="0">
                <a:solidFill>
                  <a:schemeClr val="tx1"/>
                </a:solidFill>
                <a:effectLst/>
                <a:latin typeface="+mn-lt"/>
                <a:ea typeface="+mn-ea"/>
                <a:cs typeface="+mn-cs"/>
              </a:rPr>
              <a:t> but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space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spatially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inhomogeneous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a:t>
            </a:r>
            <a:endParaRPr lang="de-CH" dirty="0">
              <a:effectLst/>
            </a:endParaRPr>
          </a:p>
          <a:p>
            <a:endParaRPr lang="en-GB" noProof="0" dirty="0"/>
          </a:p>
        </p:txBody>
      </p:sp>
      <p:sp>
        <p:nvSpPr>
          <p:cNvPr id="4" name="Slide Number Placeholder 3"/>
          <p:cNvSpPr>
            <a:spLocks noGrp="1"/>
          </p:cNvSpPr>
          <p:nvPr>
            <p:ph type="sldNum" sz="quarter" idx="5"/>
          </p:nvPr>
        </p:nvSpPr>
        <p:spPr/>
        <p:txBody>
          <a:bodyPr/>
          <a:lstStyle/>
          <a:p>
            <a:fld id="{DA53D58F-CC03-47C4-AC79-D3C984A61519}" type="slidenum">
              <a:rPr lang="de-CH" smtClean="0"/>
              <a:t>17</a:t>
            </a:fld>
            <a:endParaRPr lang="de-CH"/>
          </a:p>
        </p:txBody>
      </p:sp>
    </p:spTree>
    <p:extLst>
      <p:ext uri="{BB962C8B-B14F-4D97-AF65-F5344CB8AC3E}">
        <p14:creationId xmlns:p14="http://schemas.microsoft.com/office/powerpoint/2010/main" val="103532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Stable state can be equilibrium or steady state</a:t>
            </a:r>
          </a:p>
          <a:p>
            <a:r>
              <a:rPr lang="en-GB" noProof="0" dirty="0"/>
              <a:t>We wont differ from equilibrium or steady state</a:t>
            </a:r>
          </a:p>
          <a:p>
            <a:endParaRPr lang="en-GB" noProof="0" dirty="0"/>
          </a:p>
          <a:p>
            <a:r>
              <a:rPr lang="en-GB" noProof="0" dirty="0"/>
              <a:t>Example:     1. Bathtub/Fountain</a:t>
            </a:r>
          </a:p>
          <a:p>
            <a:r>
              <a:rPr lang="en-GB" noProof="0" dirty="0"/>
              <a:t>	2. Ink in a bottle of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err="1">
                <a:solidFill>
                  <a:schemeClr val="tx1"/>
                </a:solidFill>
                <a:effectLst/>
                <a:latin typeface="+mn-lt"/>
                <a:ea typeface="+mn-ea"/>
                <a:cs typeface="+mn-cs"/>
              </a:rPr>
              <a:t>Steady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state</a:t>
            </a:r>
            <a:r>
              <a:rPr lang="de-CH" sz="1200" kern="1200" dirty="0">
                <a:solidFill>
                  <a:schemeClr val="tx1"/>
                </a:solidFill>
                <a:effectLst/>
                <a:latin typeface="+mn-lt"/>
                <a:ea typeface="+mn-ea"/>
                <a:cs typeface="+mn-cs"/>
              </a:rPr>
              <a:t> but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space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spatially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inhomogeneous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a:t>
            </a:r>
            <a:endParaRPr lang="de-CH" dirty="0">
              <a:effectLst/>
            </a:endParaRPr>
          </a:p>
          <a:p>
            <a:endParaRPr lang="en-GB" noProof="0" dirty="0"/>
          </a:p>
        </p:txBody>
      </p:sp>
      <p:sp>
        <p:nvSpPr>
          <p:cNvPr id="4" name="Slide Number Placeholder 3"/>
          <p:cNvSpPr>
            <a:spLocks noGrp="1"/>
          </p:cNvSpPr>
          <p:nvPr>
            <p:ph type="sldNum" sz="quarter" idx="5"/>
          </p:nvPr>
        </p:nvSpPr>
        <p:spPr/>
        <p:txBody>
          <a:bodyPr/>
          <a:lstStyle/>
          <a:p>
            <a:fld id="{DA53D58F-CC03-47C4-AC79-D3C984A61519}" type="slidenum">
              <a:rPr lang="de-CH" smtClean="0"/>
              <a:t>18</a:t>
            </a:fld>
            <a:endParaRPr lang="de-CH"/>
          </a:p>
        </p:txBody>
      </p:sp>
    </p:spTree>
    <p:extLst>
      <p:ext uri="{BB962C8B-B14F-4D97-AF65-F5344CB8AC3E}">
        <p14:creationId xmlns:p14="http://schemas.microsoft.com/office/powerpoint/2010/main" val="359331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Stable state can be equilibrium or steady state</a:t>
            </a:r>
          </a:p>
          <a:p>
            <a:r>
              <a:rPr lang="en-GB" noProof="0" dirty="0"/>
              <a:t>We wont differ from equilibrium or steady state</a:t>
            </a:r>
          </a:p>
          <a:p>
            <a:endParaRPr lang="en-GB" noProof="0" dirty="0"/>
          </a:p>
          <a:p>
            <a:r>
              <a:rPr lang="en-GB" noProof="0" dirty="0"/>
              <a:t>Example:     1. Bathtub/Fountain</a:t>
            </a:r>
          </a:p>
          <a:p>
            <a:r>
              <a:rPr lang="en-GB" noProof="0" dirty="0"/>
              <a:t>	2. Ink in a bottle of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err="1">
                <a:solidFill>
                  <a:schemeClr val="tx1"/>
                </a:solidFill>
                <a:effectLst/>
                <a:latin typeface="+mn-lt"/>
                <a:ea typeface="+mn-ea"/>
                <a:cs typeface="+mn-cs"/>
              </a:rPr>
              <a:t>Steady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state</a:t>
            </a:r>
            <a:r>
              <a:rPr lang="de-CH" sz="1200" kern="1200" dirty="0">
                <a:solidFill>
                  <a:schemeClr val="tx1"/>
                </a:solidFill>
                <a:effectLst/>
                <a:latin typeface="+mn-lt"/>
                <a:ea typeface="+mn-ea"/>
                <a:cs typeface="+mn-cs"/>
              </a:rPr>
              <a:t> but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space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spatially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inhomogeneous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a:t>
            </a:r>
            <a:endParaRPr lang="de-CH" dirty="0">
              <a:effectLst/>
            </a:endParaRPr>
          </a:p>
          <a:p>
            <a:endParaRPr lang="en-GB" noProof="0" dirty="0"/>
          </a:p>
        </p:txBody>
      </p:sp>
      <p:sp>
        <p:nvSpPr>
          <p:cNvPr id="4" name="Slide Number Placeholder 3"/>
          <p:cNvSpPr>
            <a:spLocks noGrp="1"/>
          </p:cNvSpPr>
          <p:nvPr>
            <p:ph type="sldNum" sz="quarter" idx="5"/>
          </p:nvPr>
        </p:nvSpPr>
        <p:spPr/>
        <p:txBody>
          <a:bodyPr/>
          <a:lstStyle/>
          <a:p>
            <a:fld id="{DA53D58F-CC03-47C4-AC79-D3C984A61519}" type="slidenum">
              <a:rPr lang="de-CH" smtClean="0"/>
              <a:t>19</a:t>
            </a:fld>
            <a:endParaRPr lang="de-CH"/>
          </a:p>
        </p:txBody>
      </p:sp>
    </p:spTree>
    <p:extLst>
      <p:ext uri="{BB962C8B-B14F-4D97-AF65-F5344CB8AC3E}">
        <p14:creationId xmlns:p14="http://schemas.microsoft.com/office/powerpoint/2010/main" val="276638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Stable state can be equilibrium or steady state</a:t>
            </a:r>
          </a:p>
          <a:p>
            <a:r>
              <a:rPr lang="en-GB" noProof="0" dirty="0"/>
              <a:t>We wont differ from equilibrium or steady state</a:t>
            </a:r>
          </a:p>
          <a:p>
            <a:endParaRPr lang="en-GB" noProof="0" dirty="0"/>
          </a:p>
          <a:p>
            <a:r>
              <a:rPr lang="en-GB" noProof="0" dirty="0"/>
              <a:t>Example:     1. Bathtub/Fountain</a:t>
            </a:r>
          </a:p>
          <a:p>
            <a:r>
              <a:rPr lang="en-GB" noProof="0" dirty="0"/>
              <a:t>	2. Ink in a bottle of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err="1">
                <a:solidFill>
                  <a:schemeClr val="tx1"/>
                </a:solidFill>
                <a:effectLst/>
                <a:latin typeface="+mn-lt"/>
                <a:ea typeface="+mn-ea"/>
                <a:cs typeface="+mn-cs"/>
              </a:rPr>
              <a:t>Steady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state</a:t>
            </a:r>
            <a:r>
              <a:rPr lang="de-CH" sz="1200" kern="1200" dirty="0">
                <a:solidFill>
                  <a:schemeClr val="tx1"/>
                </a:solidFill>
                <a:effectLst/>
                <a:latin typeface="+mn-lt"/>
                <a:ea typeface="+mn-ea"/>
                <a:cs typeface="+mn-cs"/>
              </a:rPr>
              <a:t> but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space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spatially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inhomogeneous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a:t>
            </a:r>
            <a:endParaRPr lang="de-CH" dirty="0">
              <a:effectLst/>
            </a:endParaRPr>
          </a:p>
          <a:p>
            <a:endParaRPr lang="en-GB" noProof="0" dirty="0"/>
          </a:p>
        </p:txBody>
      </p:sp>
      <p:sp>
        <p:nvSpPr>
          <p:cNvPr id="4" name="Slide Number Placeholder 3"/>
          <p:cNvSpPr>
            <a:spLocks noGrp="1"/>
          </p:cNvSpPr>
          <p:nvPr>
            <p:ph type="sldNum" sz="quarter" idx="5"/>
          </p:nvPr>
        </p:nvSpPr>
        <p:spPr/>
        <p:txBody>
          <a:bodyPr/>
          <a:lstStyle/>
          <a:p>
            <a:fld id="{DA53D58F-CC03-47C4-AC79-D3C984A61519}" type="slidenum">
              <a:rPr lang="de-CH" smtClean="0"/>
              <a:t>20</a:t>
            </a:fld>
            <a:endParaRPr lang="de-CH"/>
          </a:p>
        </p:txBody>
      </p:sp>
    </p:spTree>
    <p:extLst>
      <p:ext uri="{BB962C8B-B14F-4D97-AF65-F5344CB8AC3E}">
        <p14:creationId xmlns:p14="http://schemas.microsoft.com/office/powerpoint/2010/main" val="100370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Stable state can be equilibrium or steady state</a:t>
            </a:r>
          </a:p>
          <a:p>
            <a:r>
              <a:rPr lang="en-GB" noProof="0" dirty="0"/>
              <a:t>We wont differ from equilibrium or steady state</a:t>
            </a:r>
          </a:p>
          <a:p>
            <a:endParaRPr lang="en-GB" noProof="0" dirty="0"/>
          </a:p>
          <a:p>
            <a:r>
              <a:rPr lang="en-GB" noProof="0" dirty="0"/>
              <a:t>Example:     1. Bathtub/Fountain</a:t>
            </a:r>
          </a:p>
          <a:p>
            <a:r>
              <a:rPr lang="en-GB" noProof="0" dirty="0"/>
              <a:t>	2. Ink in a bottle of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err="1">
                <a:solidFill>
                  <a:schemeClr val="tx1"/>
                </a:solidFill>
                <a:effectLst/>
                <a:latin typeface="+mn-lt"/>
                <a:ea typeface="+mn-ea"/>
                <a:cs typeface="+mn-cs"/>
              </a:rPr>
              <a:t>Steady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state</a:t>
            </a:r>
            <a:r>
              <a:rPr lang="de-CH" sz="1200" kern="1200" dirty="0">
                <a:solidFill>
                  <a:schemeClr val="tx1"/>
                </a:solidFill>
                <a:effectLst/>
                <a:latin typeface="+mn-lt"/>
                <a:ea typeface="+mn-ea"/>
                <a:cs typeface="+mn-cs"/>
              </a:rPr>
              <a:t> but </a:t>
            </a:r>
            <a:r>
              <a:rPr lang="de-CH" sz="1200" kern="1200" dirty="0" err="1">
                <a:solidFill>
                  <a:schemeClr val="tx1"/>
                </a:solidFill>
                <a:effectLst/>
                <a:latin typeface="+mn-lt"/>
                <a:ea typeface="+mn-ea"/>
                <a:cs typeface="+mn-cs"/>
              </a:rPr>
              <a:t>one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space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spatially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inhomogeneous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pattern</a:t>
            </a:r>
            <a:r>
              <a:rPr lang="de-CH" sz="1200" kern="1200" dirty="0">
                <a:solidFill>
                  <a:schemeClr val="tx1"/>
                </a:solidFill>
                <a:effectLst/>
                <a:latin typeface="+mn-lt"/>
                <a:ea typeface="+mn-ea"/>
                <a:cs typeface="+mn-cs"/>
              </a:rPr>
              <a:t> </a:t>
            </a:r>
            <a:endParaRPr lang="de-CH" dirty="0">
              <a:effectLst/>
            </a:endParaRPr>
          </a:p>
          <a:p>
            <a:endParaRPr lang="en-GB" noProof="0" dirty="0"/>
          </a:p>
        </p:txBody>
      </p:sp>
      <p:sp>
        <p:nvSpPr>
          <p:cNvPr id="4" name="Slide Number Placeholder 3"/>
          <p:cNvSpPr>
            <a:spLocks noGrp="1"/>
          </p:cNvSpPr>
          <p:nvPr>
            <p:ph type="sldNum" sz="quarter" idx="5"/>
          </p:nvPr>
        </p:nvSpPr>
        <p:spPr/>
        <p:txBody>
          <a:bodyPr/>
          <a:lstStyle/>
          <a:p>
            <a:fld id="{DA53D58F-CC03-47C4-AC79-D3C984A61519}" type="slidenum">
              <a:rPr lang="de-CH" smtClean="0"/>
              <a:t>21</a:t>
            </a:fld>
            <a:endParaRPr lang="de-CH"/>
          </a:p>
        </p:txBody>
      </p:sp>
    </p:spTree>
    <p:extLst>
      <p:ext uri="{BB962C8B-B14F-4D97-AF65-F5344CB8AC3E}">
        <p14:creationId xmlns:p14="http://schemas.microsoft.com/office/powerpoint/2010/main" val="4279549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Fouriere</a:t>
            </a:r>
            <a:r>
              <a:rPr lang="en-GB" dirty="0"/>
              <a:t> and linear Differential Equations.</a:t>
            </a:r>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22</a:t>
            </a:fld>
            <a:endParaRPr lang="de-CH"/>
          </a:p>
        </p:txBody>
      </p:sp>
    </p:spTree>
    <p:extLst>
      <p:ext uri="{BB962C8B-B14F-4D97-AF65-F5344CB8AC3E}">
        <p14:creationId xmlns:p14="http://schemas.microsoft.com/office/powerpoint/2010/main" val="233757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1" dirty="0" err="1"/>
              <a:t>Figure</a:t>
            </a:r>
            <a:r>
              <a:rPr lang="de-CH" b="1" i="1" dirty="0"/>
              <a:t> 2.</a:t>
            </a:r>
            <a:r>
              <a:rPr lang="de-CH" i="1" dirty="0"/>
              <a:t> </a:t>
            </a:r>
            <a:r>
              <a:rPr lang="de-CH" i="1" dirty="0" err="1"/>
              <a:t>Hypothetical</a:t>
            </a:r>
            <a:r>
              <a:rPr lang="de-CH" i="1" dirty="0"/>
              <a:t> </a:t>
            </a:r>
            <a:r>
              <a:rPr lang="de-CH" i="1" dirty="0" err="1"/>
              <a:t>system</a:t>
            </a:r>
            <a:r>
              <a:rPr lang="de-CH" i="1" dirty="0"/>
              <a:t> in </a:t>
            </a:r>
            <a:r>
              <a:rPr lang="de-CH" i="1" dirty="0" err="1"/>
              <a:t>the</a:t>
            </a:r>
            <a:r>
              <a:rPr lang="de-CH" i="1" dirty="0"/>
              <a:t> </a:t>
            </a:r>
            <a:r>
              <a:rPr lang="de-CH" i="1" dirty="0" err="1"/>
              <a:t>reaction</a:t>
            </a:r>
            <a:r>
              <a:rPr lang="de-CH" i="1" dirty="0"/>
              <a:t>-diffusion </a:t>
            </a:r>
            <a:r>
              <a:rPr lang="de-CH" i="1" dirty="0" err="1"/>
              <a:t>model</a:t>
            </a:r>
            <a:r>
              <a:rPr lang="de-CH" i="1" dirty="0"/>
              <a:t>. </a:t>
            </a:r>
            <a:r>
              <a:rPr lang="de-CH" i="1" dirty="0" err="1"/>
              <a:t>Each</a:t>
            </a:r>
            <a:r>
              <a:rPr lang="de-CH" i="1" dirty="0"/>
              <a:t> </a:t>
            </a:r>
            <a:r>
              <a:rPr lang="de-CH" i="1" dirty="0" err="1"/>
              <a:t>cell</a:t>
            </a:r>
            <a:r>
              <a:rPr lang="de-CH" i="1" dirty="0"/>
              <a:t> </a:t>
            </a:r>
            <a:r>
              <a:rPr lang="de-CH" i="1" dirty="0" err="1"/>
              <a:t>produces</a:t>
            </a:r>
            <a:r>
              <a:rPr lang="de-CH" i="1" dirty="0"/>
              <a:t>, </a:t>
            </a:r>
            <a:r>
              <a:rPr lang="de-CH" i="1" dirty="0" err="1"/>
              <a:t>and</a:t>
            </a:r>
            <a:r>
              <a:rPr lang="de-CH" i="1" dirty="0"/>
              <a:t> </a:t>
            </a:r>
            <a:r>
              <a:rPr lang="de-CH" i="1" dirty="0" err="1"/>
              <a:t>is</a:t>
            </a:r>
            <a:r>
              <a:rPr lang="de-CH" i="1" dirty="0"/>
              <a:t> </a:t>
            </a:r>
            <a:r>
              <a:rPr lang="de-CH" i="1" dirty="0" err="1"/>
              <a:t>capable</a:t>
            </a:r>
            <a:r>
              <a:rPr lang="de-CH" i="1" dirty="0"/>
              <a:t> </a:t>
            </a:r>
            <a:r>
              <a:rPr lang="de-CH" i="1" dirty="0" err="1"/>
              <a:t>of</a:t>
            </a:r>
            <a:r>
              <a:rPr lang="de-CH" i="1" dirty="0"/>
              <a:t> </a:t>
            </a:r>
            <a:r>
              <a:rPr lang="de-CH" i="1" dirty="0" err="1"/>
              <a:t>responding</a:t>
            </a:r>
            <a:r>
              <a:rPr lang="de-CH" i="1" dirty="0"/>
              <a:t> </a:t>
            </a:r>
            <a:r>
              <a:rPr lang="de-CH" i="1" dirty="0" err="1"/>
              <a:t>to</a:t>
            </a:r>
            <a:r>
              <a:rPr lang="de-CH" i="1" dirty="0"/>
              <a:t>, </a:t>
            </a:r>
            <a:r>
              <a:rPr lang="de-CH" i="1" dirty="0" err="1"/>
              <a:t>two</a:t>
            </a:r>
            <a:r>
              <a:rPr lang="de-CH" i="1" dirty="0"/>
              <a:t> </a:t>
            </a:r>
            <a:r>
              <a:rPr lang="de-CH" i="1" dirty="0" err="1"/>
              <a:t>morphogens</a:t>
            </a:r>
            <a:r>
              <a:rPr lang="de-CH" i="1" dirty="0"/>
              <a:t> (</a:t>
            </a:r>
            <a:r>
              <a:rPr lang="de-CH" i="1" dirty="0" err="1"/>
              <a:t>red-colored</a:t>
            </a:r>
            <a:r>
              <a:rPr lang="de-CH" i="1" dirty="0"/>
              <a:t> </a:t>
            </a:r>
            <a:r>
              <a:rPr lang="de-CH" i="1" dirty="0" err="1"/>
              <a:t>triangles</a:t>
            </a:r>
            <a:r>
              <a:rPr lang="de-CH" i="1" dirty="0"/>
              <a:t> </a:t>
            </a:r>
            <a:r>
              <a:rPr lang="de-CH" i="1" dirty="0" err="1"/>
              <a:t>and</a:t>
            </a:r>
            <a:r>
              <a:rPr lang="de-CH" i="1" dirty="0"/>
              <a:t> </a:t>
            </a:r>
            <a:r>
              <a:rPr lang="de-CH" i="1" dirty="0" err="1"/>
              <a:t>blue-colored</a:t>
            </a:r>
            <a:r>
              <a:rPr lang="de-CH" i="1" dirty="0"/>
              <a:t> </a:t>
            </a:r>
            <a:r>
              <a:rPr lang="de-CH" i="1" dirty="0" err="1"/>
              <a:t>diamonds</a:t>
            </a:r>
            <a:r>
              <a:rPr lang="de-CH" i="1" dirty="0"/>
              <a:t>). The </a:t>
            </a:r>
            <a:r>
              <a:rPr lang="de-CH" i="1" dirty="0" err="1"/>
              <a:t>morphogens</a:t>
            </a:r>
            <a:r>
              <a:rPr lang="de-CH" i="1" dirty="0"/>
              <a:t> diffuse </a:t>
            </a:r>
            <a:r>
              <a:rPr lang="de-CH" i="1" dirty="0" err="1"/>
              <a:t>into</a:t>
            </a:r>
            <a:r>
              <a:rPr lang="de-CH" i="1" dirty="0"/>
              <a:t> </a:t>
            </a:r>
            <a:r>
              <a:rPr lang="de-CH" i="1" dirty="0" err="1"/>
              <a:t>the</a:t>
            </a:r>
            <a:r>
              <a:rPr lang="de-CH" i="1" dirty="0"/>
              <a:t> </a:t>
            </a:r>
            <a:r>
              <a:rPr lang="de-CH" i="1" dirty="0" err="1"/>
              <a:t>space</a:t>
            </a:r>
            <a:r>
              <a:rPr lang="de-CH" i="1" dirty="0"/>
              <a:t> </a:t>
            </a:r>
            <a:r>
              <a:rPr lang="de-CH" i="1" dirty="0" err="1"/>
              <a:t>around</a:t>
            </a:r>
            <a:r>
              <a:rPr lang="de-CH" i="1" dirty="0"/>
              <a:t> </a:t>
            </a:r>
            <a:r>
              <a:rPr lang="de-CH" i="1" dirty="0" err="1"/>
              <a:t>the</a:t>
            </a:r>
            <a:r>
              <a:rPr lang="de-CH" i="1" dirty="0"/>
              <a:t> </a:t>
            </a:r>
            <a:r>
              <a:rPr lang="de-CH" i="1" dirty="0" err="1"/>
              <a:t>cells</a:t>
            </a:r>
            <a:r>
              <a:rPr lang="de-CH" i="1" dirty="0"/>
              <a:t> at different </a:t>
            </a:r>
            <a:r>
              <a:rPr lang="de-CH" i="1" dirty="0" err="1"/>
              <a:t>rates</a:t>
            </a:r>
            <a:r>
              <a:rPr lang="de-CH" i="1" dirty="0"/>
              <a:t>, bind </a:t>
            </a:r>
            <a:r>
              <a:rPr lang="de-CH" i="1" dirty="0" err="1"/>
              <a:t>to</a:t>
            </a:r>
            <a:r>
              <a:rPr lang="de-CH" i="1" dirty="0"/>
              <a:t> </a:t>
            </a:r>
            <a:r>
              <a:rPr lang="de-CH" i="1" dirty="0" err="1"/>
              <a:t>their</a:t>
            </a:r>
            <a:r>
              <a:rPr lang="de-CH" i="1" dirty="0"/>
              <a:t> </a:t>
            </a:r>
            <a:r>
              <a:rPr lang="de-CH" i="1" dirty="0" err="1"/>
              <a:t>respective</a:t>
            </a:r>
            <a:r>
              <a:rPr lang="de-CH" i="1" dirty="0"/>
              <a:t> </a:t>
            </a:r>
            <a:r>
              <a:rPr lang="de-CH" i="1" dirty="0" err="1"/>
              <a:t>receptors</a:t>
            </a:r>
            <a:r>
              <a:rPr lang="de-CH" i="1" dirty="0"/>
              <a:t> (same </a:t>
            </a:r>
            <a:r>
              <a:rPr lang="de-CH" i="1" dirty="0" err="1"/>
              <a:t>colors</a:t>
            </a:r>
            <a:r>
              <a:rPr lang="de-CH" i="1" dirty="0"/>
              <a:t>) </a:t>
            </a:r>
            <a:r>
              <a:rPr lang="de-CH" i="1" dirty="0" err="1"/>
              <a:t>and</a:t>
            </a:r>
            <a:r>
              <a:rPr lang="de-CH" i="1" dirty="0"/>
              <a:t> </a:t>
            </a:r>
            <a:r>
              <a:rPr lang="de-CH" i="1" dirty="0" err="1"/>
              <a:t>either</a:t>
            </a:r>
            <a:r>
              <a:rPr lang="de-CH" i="1" dirty="0"/>
              <a:t> </a:t>
            </a:r>
            <a:r>
              <a:rPr lang="de-CH" i="1" dirty="0" err="1"/>
              <a:t>stimulate</a:t>
            </a:r>
            <a:r>
              <a:rPr lang="de-CH" i="1" dirty="0"/>
              <a:t> </a:t>
            </a:r>
            <a:r>
              <a:rPr lang="de-CH" i="1" dirty="0" err="1"/>
              <a:t>or</a:t>
            </a:r>
            <a:r>
              <a:rPr lang="de-CH" i="1" dirty="0"/>
              <a:t> </a:t>
            </a:r>
            <a:r>
              <a:rPr lang="de-CH" i="1" dirty="0" err="1"/>
              <a:t>inhibit</a:t>
            </a:r>
            <a:r>
              <a:rPr lang="de-CH" i="1" dirty="0"/>
              <a:t> </a:t>
            </a:r>
            <a:r>
              <a:rPr lang="de-CH" i="1" dirty="0" err="1"/>
              <a:t>their</a:t>
            </a:r>
            <a:r>
              <a:rPr lang="de-CH" i="1" dirty="0"/>
              <a:t> </a:t>
            </a:r>
            <a:r>
              <a:rPr lang="de-CH" i="1" dirty="0" err="1"/>
              <a:t>own</a:t>
            </a:r>
            <a:r>
              <a:rPr lang="de-CH" i="1" dirty="0"/>
              <a:t> </a:t>
            </a:r>
            <a:r>
              <a:rPr lang="de-CH" i="1" dirty="0" err="1"/>
              <a:t>production</a:t>
            </a:r>
            <a:r>
              <a:rPr lang="de-CH" i="1" dirty="0"/>
              <a:t>. The final </a:t>
            </a:r>
            <a:r>
              <a:rPr lang="de-CH" i="1" dirty="0" err="1"/>
              <a:t>distribution</a:t>
            </a:r>
            <a:r>
              <a:rPr lang="de-CH" i="1" dirty="0"/>
              <a:t> </a:t>
            </a:r>
            <a:r>
              <a:rPr lang="de-CH" i="1" dirty="0" err="1"/>
              <a:t>of</a:t>
            </a:r>
            <a:r>
              <a:rPr lang="de-CH" i="1" dirty="0"/>
              <a:t> </a:t>
            </a:r>
            <a:r>
              <a:rPr lang="de-CH" i="1" dirty="0" err="1"/>
              <a:t>morphogens</a:t>
            </a:r>
            <a:r>
              <a:rPr lang="de-CH" i="1" dirty="0"/>
              <a:t> </a:t>
            </a:r>
            <a:r>
              <a:rPr lang="de-CH" i="1" dirty="0" err="1"/>
              <a:t>results</a:t>
            </a:r>
            <a:r>
              <a:rPr lang="de-CH" i="1" dirty="0"/>
              <a:t> in a </a:t>
            </a:r>
            <a:r>
              <a:rPr lang="de-CH" i="1" dirty="0" err="1"/>
              <a:t>specific</a:t>
            </a:r>
            <a:r>
              <a:rPr lang="de-CH" i="1" dirty="0"/>
              <a:t> </a:t>
            </a:r>
            <a:r>
              <a:rPr lang="de-CH" i="1" dirty="0" err="1"/>
              <a:t>pattern</a:t>
            </a:r>
            <a:r>
              <a:rPr lang="de-CH" i="1" dirty="0"/>
              <a:t>. (Image </a:t>
            </a:r>
            <a:r>
              <a:rPr lang="de-CH" i="1" dirty="0" err="1"/>
              <a:t>based</a:t>
            </a:r>
            <a:r>
              <a:rPr lang="de-CH" i="1" dirty="0"/>
              <a:t> on [3]).</a:t>
            </a:r>
          </a:p>
          <a:p>
            <a:endParaRPr lang="de-CH"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Both</a:t>
            </a:r>
            <a:r>
              <a:rPr lang="de-CH" dirty="0"/>
              <a:t> </a:t>
            </a:r>
            <a:r>
              <a:rPr lang="de-CH" dirty="0" err="1"/>
              <a:t>morphogens</a:t>
            </a:r>
            <a:r>
              <a:rPr lang="de-CH" dirty="0"/>
              <a:t> </a:t>
            </a:r>
            <a:r>
              <a:rPr lang="de-CH" dirty="0" err="1"/>
              <a:t>can</a:t>
            </a:r>
            <a:r>
              <a:rPr lang="de-CH" dirty="0"/>
              <a:t> </a:t>
            </a:r>
            <a:r>
              <a:rPr lang="de-CH" dirty="0" err="1"/>
              <a:t>spread</a:t>
            </a:r>
            <a:r>
              <a:rPr lang="de-CH" dirty="0"/>
              <a:t> </a:t>
            </a:r>
            <a:r>
              <a:rPr lang="de-CH" dirty="0" err="1"/>
              <a:t>away</a:t>
            </a:r>
            <a:r>
              <a:rPr lang="de-CH" dirty="0"/>
              <a:t> (</a:t>
            </a:r>
            <a:r>
              <a:rPr lang="de-CH" dirty="0" err="1"/>
              <a:t>or</a:t>
            </a:r>
            <a:r>
              <a:rPr lang="de-CH" dirty="0"/>
              <a:t> “diffuse”) </a:t>
            </a:r>
            <a:r>
              <a:rPr lang="de-CH" dirty="0" err="1"/>
              <a:t>from</a:t>
            </a:r>
            <a:r>
              <a:rPr lang="de-CH" dirty="0"/>
              <a:t> </a:t>
            </a:r>
            <a:r>
              <a:rPr lang="de-CH" dirty="0" err="1"/>
              <a:t>where</a:t>
            </a:r>
            <a:r>
              <a:rPr lang="de-CH" dirty="0"/>
              <a:t> </a:t>
            </a:r>
            <a:r>
              <a:rPr lang="de-CH" dirty="0" err="1"/>
              <a:t>they</a:t>
            </a:r>
            <a:r>
              <a:rPr lang="de-CH" dirty="0"/>
              <a:t> </a:t>
            </a:r>
            <a:r>
              <a:rPr lang="de-CH" dirty="0" err="1"/>
              <a:t>are</a:t>
            </a:r>
            <a:r>
              <a:rPr lang="de-CH" dirty="0"/>
              <a:t> </a:t>
            </a:r>
            <a:r>
              <a:rPr lang="de-CH" dirty="0" err="1"/>
              <a:t>originally</a:t>
            </a:r>
            <a:r>
              <a:rPr lang="de-CH" dirty="0"/>
              <a:t> </a:t>
            </a:r>
            <a:r>
              <a:rPr lang="de-CH" dirty="0" err="1"/>
              <a:t>produced</a:t>
            </a:r>
            <a:r>
              <a:rPr lang="de-CH" dirty="0"/>
              <a:t> in </a:t>
            </a:r>
            <a:r>
              <a:rPr lang="de-CH" dirty="0" err="1"/>
              <a:t>the</a:t>
            </a:r>
            <a:r>
              <a:rPr lang="de-CH" dirty="0"/>
              <a:t> </a:t>
            </a:r>
            <a:r>
              <a:rPr lang="de-CH" dirty="0" err="1"/>
              <a:t>tissue</a:t>
            </a:r>
            <a:r>
              <a:rPr lang="de-CH" dirty="0"/>
              <a:t>. </a:t>
            </a:r>
            <a:r>
              <a:rPr lang="de-CH" dirty="0" err="1"/>
              <a:t>One</a:t>
            </a:r>
            <a:r>
              <a:rPr lang="de-CH" dirty="0"/>
              <a:t> </a:t>
            </a:r>
            <a:r>
              <a:rPr lang="de-CH" dirty="0" err="1"/>
              <a:t>morphogen</a:t>
            </a:r>
            <a:r>
              <a:rPr lang="de-CH" dirty="0"/>
              <a:t> diffuses </a:t>
            </a:r>
            <a:r>
              <a:rPr lang="de-CH" dirty="0" err="1"/>
              <a:t>slowly</a:t>
            </a:r>
            <a:r>
              <a:rPr lang="de-CH" dirty="0"/>
              <a:t>, </a:t>
            </a:r>
            <a:r>
              <a:rPr lang="de-CH" dirty="0" err="1"/>
              <a:t>and</a:t>
            </a:r>
            <a:r>
              <a:rPr lang="de-CH" dirty="0"/>
              <a:t> </a:t>
            </a:r>
            <a:r>
              <a:rPr lang="de-CH" dirty="0" err="1"/>
              <a:t>serves</a:t>
            </a:r>
            <a:r>
              <a:rPr lang="de-CH" dirty="0"/>
              <a:t> </a:t>
            </a:r>
            <a:r>
              <a:rPr lang="de-CH" dirty="0" err="1"/>
              <a:t>as</a:t>
            </a:r>
            <a:r>
              <a:rPr lang="de-CH" dirty="0"/>
              <a:t> an </a:t>
            </a:r>
            <a:r>
              <a:rPr lang="de-CH" dirty="0" err="1"/>
              <a:t>activator</a:t>
            </a:r>
            <a:r>
              <a:rPr lang="de-CH" dirty="0"/>
              <a:t> </a:t>
            </a:r>
            <a:r>
              <a:rPr lang="de-CH" dirty="0" err="1"/>
              <a:t>of</a:t>
            </a:r>
            <a:r>
              <a:rPr lang="de-CH" dirty="0"/>
              <a:t> </a:t>
            </a:r>
            <a:r>
              <a:rPr lang="de-CH" dirty="0" err="1"/>
              <a:t>development</a:t>
            </a:r>
            <a:r>
              <a:rPr lang="de-CH" dirty="0"/>
              <a:t> at </a:t>
            </a:r>
            <a:r>
              <a:rPr lang="de-CH" dirty="0" err="1"/>
              <a:t>nearby</a:t>
            </a:r>
            <a:r>
              <a:rPr lang="de-CH" dirty="0"/>
              <a:t> </a:t>
            </a:r>
            <a:r>
              <a:rPr lang="de-CH" dirty="0" err="1"/>
              <a:t>sites</a:t>
            </a:r>
            <a:r>
              <a:rPr lang="de-CH" dirty="0"/>
              <a:t>. The </a:t>
            </a:r>
            <a:r>
              <a:rPr lang="de-CH" dirty="0" err="1"/>
              <a:t>second</a:t>
            </a:r>
            <a:r>
              <a:rPr lang="de-CH" dirty="0"/>
              <a:t> </a:t>
            </a:r>
            <a:r>
              <a:rPr lang="de-CH" dirty="0" err="1"/>
              <a:t>morphogen</a:t>
            </a:r>
            <a:r>
              <a:rPr lang="de-CH" dirty="0"/>
              <a:t> </a:t>
            </a:r>
            <a:r>
              <a:rPr lang="de-CH" dirty="0" err="1"/>
              <a:t>is</a:t>
            </a:r>
            <a:r>
              <a:rPr lang="de-CH" dirty="0"/>
              <a:t> an </a:t>
            </a:r>
            <a:r>
              <a:rPr lang="de-CH" dirty="0" err="1"/>
              <a:t>inhibitor</a:t>
            </a:r>
            <a:r>
              <a:rPr lang="de-CH" dirty="0"/>
              <a:t> </a:t>
            </a:r>
            <a:r>
              <a:rPr lang="de-CH" dirty="0" err="1"/>
              <a:t>of</a:t>
            </a:r>
            <a:r>
              <a:rPr lang="de-CH" dirty="0"/>
              <a:t> </a:t>
            </a:r>
            <a:r>
              <a:rPr lang="de-CH" dirty="0" err="1"/>
              <a:t>the</a:t>
            </a:r>
            <a:r>
              <a:rPr lang="de-CH" dirty="0"/>
              <a:t> </a:t>
            </a:r>
            <a:r>
              <a:rPr lang="de-CH" dirty="0" err="1"/>
              <a:t>first</a:t>
            </a:r>
            <a:r>
              <a:rPr lang="de-CH" dirty="0"/>
              <a:t>, </a:t>
            </a:r>
            <a:r>
              <a:rPr lang="de-CH" dirty="0" err="1"/>
              <a:t>and</a:t>
            </a:r>
            <a:r>
              <a:rPr lang="de-CH" dirty="0"/>
              <a:t> </a:t>
            </a:r>
            <a:r>
              <a:rPr lang="de-CH" dirty="0" err="1"/>
              <a:t>spreads</a:t>
            </a:r>
            <a:r>
              <a:rPr lang="de-CH" dirty="0"/>
              <a:t> </a:t>
            </a:r>
            <a:r>
              <a:rPr lang="de-CH" dirty="0" err="1"/>
              <a:t>more</a:t>
            </a:r>
            <a:r>
              <a:rPr lang="de-CH" dirty="0"/>
              <a:t> </a:t>
            </a:r>
            <a:r>
              <a:rPr lang="de-CH" dirty="0" err="1"/>
              <a:t>rapidly</a:t>
            </a:r>
            <a:r>
              <a:rPr lang="de-CH" dirty="0"/>
              <a:t> </a:t>
            </a:r>
            <a:r>
              <a:rPr lang="de-CH" dirty="0" err="1"/>
              <a:t>from</a:t>
            </a:r>
            <a:r>
              <a:rPr lang="de-CH" dirty="0"/>
              <a:t> </a:t>
            </a:r>
            <a:r>
              <a:rPr lang="de-CH" dirty="0" err="1"/>
              <a:t>where</a:t>
            </a:r>
            <a:r>
              <a:rPr lang="de-CH" dirty="0"/>
              <a:t> </a:t>
            </a:r>
            <a:r>
              <a:rPr lang="de-CH" dirty="0" err="1"/>
              <a:t>it</a:t>
            </a:r>
            <a:r>
              <a:rPr lang="de-CH" dirty="0"/>
              <a:t> </a:t>
            </a:r>
            <a:r>
              <a:rPr lang="de-CH" dirty="0" err="1"/>
              <a:t>originated</a:t>
            </a:r>
            <a:r>
              <a:rPr lang="de-CH" dirty="0"/>
              <a:t>, </a:t>
            </a:r>
            <a:r>
              <a:rPr lang="de-CH" dirty="0" err="1"/>
              <a:t>thus</a:t>
            </a:r>
            <a:r>
              <a:rPr lang="de-CH" dirty="0"/>
              <a:t> </a:t>
            </a:r>
            <a:r>
              <a:rPr lang="de-CH" dirty="0" err="1"/>
              <a:t>acting</a:t>
            </a:r>
            <a:r>
              <a:rPr lang="de-CH" dirty="0"/>
              <a:t> at </a:t>
            </a:r>
            <a:r>
              <a:rPr lang="de-CH" dirty="0" err="1"/>
              <a:t>longer</a:t>
            </a:r>
            <a:r>
              <a:rPr lang="de-CH" dirty="0"/>
              <a:t> </a:t>
            </a:r>
            <a:r>
              <a:rPr lang="de-CH" dirty="0" err="1"/>
              <a:t>ranges</a:t>
            </a:r>
            <a:r>
              <a:rPr lang="de-CH" dirty="0"/>
              <a:t>. </a:t>
            </a:r>
            <a:r>
              <a:rPr lang="de-CH" dirty="0" err="1"/>
              <a:t>It</a:t>
            </a:r>
            <a:r>
              <a:rPr lang="de-CH" dirty="0"/>
              <a:t> </a:t>
            </a:r>
            <a:r>
              <a:rPr lang="de-CH" dirty="0" err="1"/>
              <a:t>is</a:t>
            </a:r>
            <a:r>
              <a:rPr lang="de-CH" dirty="0"/>
              <a:t> </a:t>
            </a:r>
            <a:r>
              <a:rPr lang="de-CH" dirty="0" err="1"/>
              <a:t>the</a:t>
            </a:r>
            <a:r>
              <a:rPr lang="de-CH" dirty="0"/>
              <a:t> </a:t>
            </a:r>
            <a:r>
              <a:rPr lang="de-CH" dirty="0" err="1"/>
              <a:t>interaction</a:t>
            </a:r>
            <a:r>
              <a:rPr lang="de-CH" dirty="0"/>
              <a:t> (</a:t>
            </a:r>
            <a:r>
              <a:rPr lang="de-CH" dirty="0" err="1"/>
              <a:t>or</a:t>
            </a:r>
            <a:r>
              <a:rPr lang="de-CH" dirty="0"/>
              <a:t> “</a:t>
            </a:r>
            <a:r>
              <a:rPr lang="de-CH" dirty="0" err="1"/>
              <a:t>reaction</a:t>
            </a:r>
            <a:r>
              <a:rPr lang="de-CH" dirty="0"/>
              <a:t>”) </a:t>
            </a:r>
            <a:r>
              <a:rPr lang="de-CH" dirty="0" err="1"/>
              <a:t>of</a:t>
            </a:r>
            <a:r>
              <a:rPr lang="de-CH" dirty="0"/>
              <a:t> </a:t>
            </a:r>
            <a:r>
              <a:rPr lang="de-CH" dirty="0" err="1"/>
              <a:t>these</a:t>
            </a:r>
            <a:r>
              <a:rPr lang="de-CH" dirty="0"/>
              <a:t> </a:t>
            </a:r>
            <a:r>
              <a:rPr lang="de-CH" dirty="0" err="1"/>
              <a:t>two</a:t>
            </a:r>
            <a:r>
              <a:rPr lang="de-CH" dirty="0"/>
              <a:t> </a:t>
            </a:r>
            <a:r>
              <a:rPr lang="de-CH" dirty="0" err="1"/>
              <a:t>morphogens</a:t>
            </a:r>
            <a:r>
              <a:rPr lang="de-CH" dirty="0"/>
              <a:t> </a:t>
            </a:r>
            <a:r>
              <a:rPr lang="de-CH" dirty="0" err="1"/>
              <a:t>that</a:t>
            </a:r>
            <a:r>
              <a:rPr lang="de-CH" dirty="0"/>
              <a:t> </a:t>
            </a:r>
            <a:r>
              <a:rPr lang="de-CH" dirty="0" err="1"/>
              <a:t>allows</a:t>
            </a:r>
            <a:r>
              <a:rPr lang="de-CH" dirty="0"/>
              <a:t> </a:t>
            </a:r>
            <a:r>
              <a:rPr lang="de-CH" dirty="0" err="1"/>
              <a:t>for</a:t>
            </a:r>
            <a:r>
              <a:rPr lang="de-CH" dirty="0"/>
              <a:t> </a:t>
            </a:r>
            <a:r>
              <a:rPr lang="de-CH" dirty="0" err="1"/>
              <a:t>the</a:t>
            </a:r>
            <a:r>
              <a:rPr lang="de-CH" dirty="0"/>
              <a:t> </a:t>
            </a:r>
            <a:r>
              <a:rPr lang="de-CH" dirty="0" err="1"/>
              <a:t>autonomous</a:t>
            </a:r>
            <a:r>
              <a:rPr lang="de-CH" dirty="0"/>
              <a:t> </a:t>
            </a:r>
            <a:r>
              <a:rPr lang="de-CH" dirty="0" err="1"/>
              <a:t>generation</a:t>
            </a:r>
            <a:r>
              <a:rPr lang="de-CH" dirty="0"/>
              <a:t> </a:t>
            </a:r>
            <a:r>
              <a:rPr lang="de-CH" dirty="0" err="1"/>
              <a:t>of</a:t>
            </a:r>
            <a:r>
              <a:rPr lang="de-CH" dirty="0"/>
              <a:t> </a:t>
            </a:r>
            <a:r>
              <a:rPr lang="de-CH" dirty="0" err="1"/>
              <a:t>spatial</a:t>
            </a:r>
            <a:r>
              <a:rPr lang="de-CH" dirty="0"/>
              <a:t> </a:t>
            </a:r>
            <a:r>
              <a:rPr lang="de-CH" dirty="0" err="1"/>
              <a:t>patterns</a:t>
            </a:r>
            <a:r>
              <a:rPr lang="de-CH" dirty="0"/>
              <a:t> </a:t>
            </a:r>
            <a:r>
              <a:rPr lang="de-CH" dirty="0" err="1"/>
              <a:t>during</a:t>
            </a:r>
            <a:r>
              <a:rPr lang="de-CH" dirty="0"/>
              <a:t> </a:t>
            </a:r>
            <a:r>
              <a:rPr lang="de-CH" dirty="0" err="1"/>
              <a:t>development</a:t>
            </a:r>
            <a:r>
              <a:rPr lang="de-CH" dirty="0"/>
              <a:t>.</a:t>
            </a:r>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23</a:t>
            </a:fld>
            <a:endParaRPr lang="de-CH"/>
          </a:p>
        </p:txBody>
      </p:sp>
    </p:spTree>
    <p:extLst>
      <p:ext uri="{BB962C8B-B14F-4D97-AF65-F5344CB8AC3E}">
        <p14:creationId xmlns:p14="http://schemas.microsoft.com/office/powerpoint/2010/main" val="1912315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1" dirty="0" err="1"/>
              <a:t>Figure</a:t>
            </a:r>
            <a:r>
              <a:rPr lang="de-CH" b="1" i="1" dirty="0"/>
              <a:t> 2.</a:t>
            </a:r>
            <a:r>
              <a:rPr lang="de-CH" i="1" dirty="0"/>
              <a:t> </a:t>
            </a:r>
            <a:r>
              <a:rPr lang="de-CH" i="1" dirty="0" err="1"/>
              <a:t>Hypothetical</a:t>
            </a:r>
            <a:r>
              <a:rPr lang="de-CH" i="1" dirty="0"/>
              <a:t> </a:t>
            </a:r>
            <a:r>
              <a:rPr lang="de-CH" i="1" dirty="0" err="1"/>
              <a:t>system</a:t>
            </a:r>
            <a:r>
              <a:rPr lang="de-CH" i="1" dirty="0"/>
              <a:t> in </a:t>
            </a:r>
            <a:r>
              <a:rPr lang="de-CH" i="1" dirty="0" err="1"/>
              <a:t>the</a:t>
            </a:r>
            <a:r>
              <a:rPr lang="de-CH" i="1" dirty="0"/>
              <a:t> </a:t>
            </a:r>
            <a:r>
              <a:rPr lang="de-CH" i="1" dirty="0" err="1"/>
              <a:t>reaction</a:t>
            </a:r>
            <a:r>
              <a:rPr lang="de-CH" i="1" dirty="0"/>
              <a:t>-diffusion </a:t>
            </a:r>
            <a:r>
              <a:rPr lang="de-CH" i="1" dirty="0" err="1"/>
              <a:t>model</a:t>
            </a:r>
            <a:r>
              <a:rPr lang="de-CH" i="1" dirty="0"/>
              <a:t>. </a:t>
            </a:r>
            <a:r>
              <a:rPr lang="de-CH" i="1" dirty="0" err="1"/>
              <a:t>Each</a:t>
            </a:r>
            <a:r>
              <a:rPr lang="de-CH" i="1" dirty="0"/>
              <a:t> </a:t>
            </a:r>
            <a:r>
              <a:rPr lang="de-CH" i="1" dirty="0" err="1"/>
              <a:t>cell</a:t>
            </a:r>
            <a:r>
              <a:rPr lang="de-CH" i="1" dirty="0"/>
              <a:t> </a:t>
            </a:r>
            <a:r>
              <a:rPr lang="de-CH" i="1" dirty="0" err="1"/>
              <a:t>produces</a:t>
            </a:r>
            <a:r>
              <a:rPr lang="de-CH" i="1" dirty="0"/>
              <a:t>, </a:t>
            </a:r>
            <a:r>
              <a:rPr lang="de-CH" i="1" dirty="0" err="1"/>
              <a:t>and</a:t>
            </a:r>
            <a:r>
              <a:rPr lang="de-CH" i="1" dirty="0"/>
              <a:t> </a:t>
            </a:r>
            <a:r>
              <a:rPr lang="de-CH" i="1" dirty="0" err="1"/>
              <a:t>is</a:t>
            </a:r>
            <a:r>
              <a:rPr lang="de-CH" i="1" dirty="0"/>
              <a:t> </a:t>
            </a:r>
            <a:r>
              <a:rPr lang="de-CH" i="1" dirty="0" err="1"/>
              <a:t>capable</a:t>
            </a:r>
            <a:r>
              <a:rPr lang="de-CH" i="1" dirty="0"/>
              <a:t> </a:t>
            </a:r>
            <a:r>
              <a:rPr lang="de-CH" i="1" dirty="0" err="1"/>
              <a:t>of</a:t>
            </a:r>
            <a:r>
              <a:rPr lang="de-CH" i="1" dirty="0"/>
              <a:t> </a:t>
            </a:r>
            <a:r>
              <a:rPr lang="de-CH" i="1" dirty="0" err="1"/>
              <a:t>responding</a:t>
            </a:r>
            <a:r>
              <a:rPr lang="de-CH" i="1" dirty="0"/>
              <a:t> </a:t>
            </a:r>
            <a:r>
              <a:rPr lang="de-CH" i="1" dirty="0" err="1"/>
              <a:t>to</a:t>
            </a:r>
            <a:r>
              <a:rPr lang="de-CH" i="1" dirty="0"/>
              <a:t>, </a:t>
            </a:r>
            <a:r>
              <a:rPr lang="de-CH" i="1" dirty="0" err="1"/>
              <a:t>two</a:t>
            </a:r>
            <a:r>
              <a:rPr lang="de-CH" i="1" dirty="0"/>
              <a:t> </a:t>
            </a:r>
            <a:r>
              <a:rPr lang="de-CH" i="1" dirty="0" err="1"/>
              <a:t>morphogens</a:t>
            </a:r>
            <a:r>
              <a:rPr lang="de-CH" i="1" dirty="0"/>
              <a:t> (</a:t>
            </a:r>
            <a:r>
              <a:rPr lang="de-CH" i="1" dirty="0" err="1"/>
              <a:t>red-colored</a:t>
            </a:r>
            <a:r>
              <a:rPr lang="de-CH" i="1" dirty="0"/>
              <a:t> </a:t>
            </a:r>
            <a:r>
              <a:rPr lang="de-CH" i="1" dirty="0" err="1"/>
              <a:t>triangles</a:t>
            </a:r>
            <a:r>
              <a:rPr lang="de-CH" i="1" dirty="0"/>
              <a:t> </a:t>
            </a:r>
            <a:r>
              <a:rPr lang="de-CH" i="1" dirty="0" err="1"/>
              <a:t>and</a:t>
            </a:r>
            <a:r>
              <a:rPr lang="de-CH" i="1" dirty="0"/>
              <a:t> </a:t>
            </a:r>
            <a:r>
              <a:rPr lang="de-CH" i="1" dirty="0" err="1"/>
              <a:t>blue-colored</a:t>
            </a:r>
            <a:r>
              <a:rPr lang="de-CH" i="1" dirty="0"/>
              <a:t> </a:t>
            </a:r>
            <a:r>
              <a:rPr lang="de-CH" i="1" dirty="0" err="1"/>
              <a:t>diamonds</a:t>
            </a:r>
            <a:r>
              <a:rPr lang="de-CH" i="1" dirty="0"/>
              <a:t>). The </a:t>
            </a:r>
            <a:r>
              <a:rPr lang="de-CH" i="1" dirty="0" err="1"/>
              <a:t>morphogens</a:t>
            </a:r>
            <a:r>
              <a:rPr lang="de-CH" i="1" dirty="0"/>
              <a:t> diffuse </a:t>
            </a:r>
            <a:r>
              <a:rPr lang="de-CH" i="1" dirty="0" err="1"/>
              <a:t>into</a:t>
            </a:r>
            <a:r>
              <a:rPr lang="de-CH" i="1" dirty="0"/>
              <a:t> </a:t>
            </a:r>
            <a:r>
              <a:rPr lang="de-CH" i="1" dirty="0" err="1"/>
              <a:t>the</a:t>
            </a:r>
            <a:r>
              <a:rPr lang="de-CH" i="1" dirty="0"/>
              <a:t> </a:t>
            </a:r>
            <a:r>
              <a:rPr lang="de-CH" i="1" dirty="0" err="1"/>
              <a:t>space</a:t>
            </a:r>
            <a:r>
              <a:rPr lang="de-CH" i="1" dirty="0"/>
              <a:t> </a:t>
            </a:r>
            <a:r>
              <a:rPr lang="de-CH" i="1" dirty="0" err="1"/>
              <a:t>around</a:t>
            </a:r>
            <a:r>
              <a:rPr lang="de-CH" i="1" dirty="0"/>
              <a:t> </a:t>
            </a:r>
            <a:r>
              <a:rPr lang="de-CH" i="1" dirty="0" err="1"/>
              <a:t>the</a:t>
            </a:r>
            <a:r>
              <a:rPr lang="de-CH" i="1" dirty="0"/>
              <a:t> </a:t>
            </a:r>
            <a:r>
              <a:rPr lang="de-CH" i="1" dirty="0" err="1"/>
              <a:t>cells</a:t>
            </a:r>
            <a:r>
              <a:rPr lang="de-CH" i="1" dirty="0"/>
              <a:t> at different </a:t>
            </a:r>
            <a:r>
              <a:rPr lang="de-CH" i="1" dirty="0" err="1"/>
              <a:t>rates</a:t>
            </a:r>
            <a:r>
              <a:rPr lang="de-CH" i="1" dirty="0"/>
              <a:t>, bind </a:t>
            </a:r>
            <a:r>
              <a:rPr lang="de-CH" i="1" dirty="0" err="1"/>
              <a:t>to</a:t>
            </a:r>
            <a:r>
              <a:rPr lang="de-CH" i="1" dirty="0"/>
              <a:t> </a:t>
            </a:r>
            <a:r>
              <a:rPr lang="de-CH" i="1" dirty="0" err="1"/>
              <a:t>their</a:t>
            </a:r>
            <a:r>
              <a:rPr lang="de-CH" i="1" dirty="0"/>
              <a:t> </a:t>
            </a:r>
            <a:r>
              <a:rPr lang="de-CH" i="1" dirty="0" err="1"/>
              <a:t>respective</a:t>
            </a:r>
            <a:r>
              <a:rPr lang="de-CH" i="1" dirty="0"/>
              <a:t> </a:t>
            </a:r>
            <a:r>
              <a:rPr lang="de-CH" i="1" dirty="0" err="1"/>
              <a:t>receptors</a:t>
            </a:r>
            <a:r>
              <a:rPr lang="de-CH" i="1" dirty="0"/>
              <a:t> (same </a:t>
            </a:r>
            <a:r>
              <a:rPr lang="de-CH" i="1" dirty="0" err="1"/>
              <a:t>colors</a:t>
            </a:r>
            <a:r>
              <a:rPr lang="de-CH" i="1" dirty="0"/>
              <a:t>) </a:t>
            </a:r>
            <a:r>
              <a:rPr lang="de-CH" i="1" dirty="0" err="1"/>
              <a:t>and</a:t>
            </a:r>
            <a:r>
              <a:rPr lang="de-CH" i="1" dirty="0"/>
              <a:t> </a:t>
            </a:r>
            <a:r>
              <a:rPr lang="de-CH" i="1" dirty="0" err="1"/>
              <a:t>either</a:t>
            </a:r>
            <a:r>
              <a:rPr lang="de-CH" i="1" dirty="0"/>
              <a:t> </a:t>
            </a:r>
            <a:r>
              <a:rPr lang="de-CH" i="1" dirty="0" err="1"/>
              <a:t>stimulate</a:t>
            </a:r>
            <a:r>
              <a:rPr lang="de-CH" i="1" dirty="0"/>
              <a:t> </a:t>
            </a:r>
            <a:r>
              <a:rPr lang="de-CH" i="1" dirty="0" err="1"/>
              <a:t>or</a:t>
            </a:r>
            <a:r>
              <a:rPr lang="de-CH" i="1" dirty="0"/>
              <a:t> </a:t>
            </a:r>
            <a:r>
              <a:rPr lang="de-CH" i="1" dirty="0" err="1"/>
              <a:t>inhibit</a:t>
            </a:r>
            <a:r>
              <a:rPr lang="de-CH" i="1" dirty="0"/>
              <a:t> </a:t>
            </a:r>
            <a:r>
              <a:rPr lang="de-CH" i="1" dirty="0" err="1"/>
              <a:t>their</a:t>
            </a:r>
            <a:r>
              <a:rPr lang="de-CH" i="1" dirty="0"/>
              <a:t> </a:t>
            </a:r>
            <a:r>
              <a:rPr lang="de-CH" i="1" dirty="0" err="1"/>
              <a:t>own</a:t>
            </a:r>
            <a:r>
              <a:rPr lang="de-CH" i="1" dirty="0"/>
              <a:t> </a:t>
            </a:r>
            <a:r>
              <a:rPr lang="de-CH" i="1" dirty="0" err="1"/>
              <a:t>production</a:t>
            </a:r>
            <a:r>
              <a:rPr lang="de-CH" i="1" dirty="0"/>
              <a:t>. The final </a:t>
            </a:r>
            <a:r>
              <a:rPr lang="de-CH" i="1" dirty="0" err="1"/>
              <a:t>distribution</a:t>
            </a:r>
            <a:r>
              <a:rPr lang="de-CH" i="1" dirty="0"/>
              <a:t> </a:t>
            </a:r>
            <a:r>
              <a:rPr lang="de-CH" i="1" dirty="0" err="1"/>
              <a:t>of</a:t>
            </a:r>
            <a:r>
              <a:rPr lang="de-CH" i="1" dirty="0"/>
              <a:t> </a:t>
            </a:r>
            <a:r>
              <a:rPr lang="de-CH" i="1" dirty="0" err="1"/>
              <a:t>morphogens</a:t>
            </a:r>
            <a:r>
              <a:rPr lang="de-CH" i="1" dirty="0"/>
              <a:t> </a:t>
            </a:r>
            <a:r>
              <a:rPr lang="de-CH" i="1" dirty="0" err="1"/>
              <a:t>results</a:t>
            </a:r>
            <a:r>
              <a:rPr lang="de-CH" i="1" dirty="0"/>
              <a:t> in a </a:t>
            </a:r>
            <a:r>
              <a:rPr lang="de-CH" i="1" dirty="0" err="1"/>
              <a:t>specific</a:t>
            </a:r>
            <a:r>
              <a:rPr lang="de-CH" i="1" dirty="0"/>
              <a:t> </a:t>
            </a:r>
            <a:r>
              <a:rPr lang="de-CH" i="1" dirty="0" err="1"/>
              <a:t>pattern</a:t>
            </a:r>
            <a:r>
              <a:rPr lang="de-CH" i="1" dirty="0"/>
              <a:t>. (Image </a:t>
            </a:r>
            <a:r>
              <a:rPr lang="de-CH" i="1" dirty="0" err="1"/>
              <a:t>based</a:t>
            </a:r>
            <a:r>
              <a:rPr lang="de-CH" i="1" dirty="0"/>
              <a:t> on [3]).</a:t>
            </a:r>
          </a:p>
          <a:p>
            <a:endParaRPr lang="de-CH"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Both</a:t>
            </a:r>
            <a:r>
              <a:rPr lang="de-CH" dirty="0"/>
              <a:t> </a:t>
            </a:r>
            <a:r>
              <a:rPr lang="de-CH" dirty="0" err="1"/>
              <a:t>morphogens</a:t>
            </a:r>
            <a:r>
              <a:rPr lang="de-CH" dirty="0"/>
              <a:t> </a:t>
            </a:r>
            <a:r>
              <a:rPr lang="de-CH" dirty="0" err="1"/>
              <a:t>can</a:t>
            </a:r>
            <a:r>
              <a:rPr lang="de-CH" dirty="0"/>
              <a:t> </a:t>
            </a:r>
            <a:r>
              <a:rPr lang="de-CH" dirty="0" err="1"/>
              <a:t>spread</a:t>
            </a:r>
            <a:r>
              <a:rPr lang="de-CH" dirty="0"/>
              <a:t> </a:t>
            </a:r>
            <a:r>
              <a:rPr lang="de-CH" dirty="0" err="1"/>
              <a:t>away</a:t>
            </a:r>
            <a:r>
              <a:rPr lang="de-CH" dirty="0"/>
              <a:t> (</a:t>
            </a:r>
            <a:r>
              <a:rPr lang="de-CH" dirty="0" err="1"/>
              <a:t>or</a:t>
            </a:r>
            <a:r>
              <a:rPr lang="de-CH" dirty="0"/>
              <a:t> “diffuse”) </a:t>
            </a:r>
            <a:r>
              <a:rPr lang="de-CH" dirty="0" err="1"/>
              <a:t>from</a:t>
            </a:r>
            <a:r>
              <a:rPr lang="de-CH" dirty="0"/>
              <a:t> </a:t>
            </a:r>
            <a:r>
              <a:rPr lang="de-CH" dirty="0" err="1"/>
              <a:t>where</a:t>
            </a:r>
            <a:r>
              <a:rPr lang="de-CH" dirty="0"/>
              <a:t> </a:t>
            </a:r>
            <a:r>
              <a:rPr lang="de-CH" dirty="0" err="1"/>
              <a:t>they</a:t>
            </a:r>
            <a:r>
              <a:rPr lang="de-CH" dirty="0"/>
              <a:t> </a:t>
            </a:r>
            <a:r>
              <a:rPr lang="de-CH" dirty="0" err="1"/>
              <a:t>are</a:t>
            </a:r>
            <a:r>
              <a:rPr lang="de-CH" dirty="0"/>
              <a:t> </a:t>
            </a:r>
            <a:r>
              <a:rPr lang="de-CH" dirty="0" err="1"/>
              <a:t>originally</a:t>
            </a:r>
            <a:r>
              <a:rPr lang="de-CH" dirty="0"/>
              <a:t> </a:t>
            </a:r>
            <a:r>
              <a:rPr lang="de-CH" dirty="0" err="1"/>
              <a:t>produced</a:t>
            </a:r>
            <a:r>
              <a:rPr lang="de-CH" dirty="0"/>
              <a:t> in </a:t>
            </a:r>
            <a:r>
              <a:rPr lang="de-CH" dirty="0" err="1"/>
              <a:t>the</a:t>
            </a:r>
            <a:r>
              <a:rPr lang="de-CH" dirty="0"/>
              <a:t> </a:t>
            </a:r>
            <a:r>
              <a:rPr lang="de-CH" dirty="0" err="1"/>
              <a:t>tissue</a:t>
            </a:r>
            <a:r>
              <a:rPr lang="de-CH" dirty="0"/>
              <a:t>. </a:t>
            </a:r>
            <a:r>
              <a:rPr lang="de-CH" dirty="0" err="1"/>
              <a:t>One</a:t>
            </a:r>
            <a:r>
              <a:rPr lang="de-CH" dirty="0"/>
              <a:t> </a:t>
            </a:r>
            <a:r>
              <a:rPr lang="de-CH" dirty="0" err="1"/>
              <a:t>morphogen</a:t>
            </a:r>
            <a:r>
              <a:rPr lang="de-CH" dirty="0"/>
              <a:t> diffuses </a:t>
            </a:r>
            <a:r>
              <a:rPr lang="de-CH" dirty="0" err="1"/>
              <a:t>slowly</a:t>
            </a:r>
            <a:r>
              <a:rPr lang="de-CH" dirty="0"/>
              <a:t>, </a:t>
            </a:r>
            <a:r>
              <a:rPr lang="de-CH" dirty="0" err="1"/>
              <a:t>and</a:t>
            </a:r>
            <a:r>
              <a:rPr lang="de-CH" dirty="0"/>
              <a:t> </a:t>
            </a:r>
            <a:r>
              <a:rPr lang="de-CH" dirty="0" err="1"/>
              <a:t>serves</a:t>
            </a:r>
            <a:r>
              <a:rPr lang="de-CH" dirty="0"/>
              <a:t> </a:t>
            </a:r>
            <a:r>
              <a:rPr lang="de-CH" dirty="0" err="1"/>
              <a:t>as</a:t>
            </a:r>
            <a:r>
              <a:rPr lang="de-CH" dirty="0"/>
              <a:t> an </a:t>
            </a:r>
            <a:r>
              <a:rPr lang="de-CH" dirty="0" err="1"/>
              <a:t>activator</a:t>
            </a:r>
            <a:r>
              <a:rPr lang="de-CH" dirty="0"/>
              <a:t> </a:t>
            </a:r>
            <a:r>
              <a:rPr lang="de-CH" dirty="0" err="1"/>
              <a:t>of</a:t>
            </a:r>
            <a:r>
              <a:rPr lang="de-CH" dirty="0"/>
              <a:t> </a:t>
            </a:r>
            <a:r>
              <a:rPr lang="de-CH" dirty="0" err="1"/>
              <a:t>development</a:t>
            </a:r>
            <a:r>
              <a:rPr lang="de-CH" dirty="0"/>
              <a:t> at </a:t>
            </a:r>
            <a:r>
              <a:rPr lang="de-CH" dirty="0" err="1"/>
              <a:t>nearby</a:t>
            </a:r>
            <a:r>
              <a:rPr lang="de-CH" dirty="0"/>
              <a:t> </a:t>
            </a:r>
            <a:r>
              <a:rPr lang="de-CH" dirty="0" err="1"/>
              <a:t>sites</a:t>
            </a:r>
            <a:r>
              <a:rPr lang="de-CH" dirty="0"/>
              <a:t>. The </a:t>
            </a:r>
            <a:r>
              <a:rPr lang="de-CH" dirty="0" err="1"/>
              <a:t>second</a:t>
            </a:r>
            <a:r>
              <a:rPr lang="de-CH" dirty="0"/>
              <a:t> </a:t>
            </a:r>
            <a:r>
              <a:rPr lang="de-CH" dirty="0" err="1"/>
              <a:t>morphogen</a:t>
            </a:r>
            <a:r>
              <a:rPr lang="de-CH" dirty="0"/>
              <a:t> </a:t>
            </a:r>
            <a:r>
              <a:rPr lang="de-CH" dirty="0" err="1"/>
              <a:t>is</a:t>
            </a:r>
            <a:r>
              <a:rPr lang="de-CH" dirty="0"/>
              <a:t> an </a:t>
            </a:r>
            <a:r>
              <a:rPr lang="de-CH" dirty="0" err="1"/>
              <a:t>inhibitor</a:t>
            </a:r>
            <a:r>
              <a:rPr lang="de-CH" dirty="0"/>
              <a:t> </a:t>
            </a:r>
            <a:r>
              <a:rPr lang="de-CH" dirty="0" err="1"/>
              <a:t>of</a:t>
            </a:r>
            <a:r>
              <a:rPr lang="de-CH" dirty="0"/>
              <a:t> </a:t>
            </a:r>
            <a:r>
              <a:rPr lang="de-CH" dirty="0" err="1"/>
              <a:t>the</a:t>
            </a:r>
            <a:r>
              <a:rPr lang="de-CH" dirty="0"/>
              <a:t> </a:t>
            </a:r>
            <a:r>
              <a:rPr lang="de-CH" dirty="0" err="1"/>
              <a:t>first</a:t>
            </a:r>
            <a:r>
              <a:rPr lang="de-CH" dirty="0"/>
              <a:t>, </a:t>
            </a:r>
            <a:r>
              <a:rPr lang="de-CH" dirty="0" err="1"/>
              <a:t>and</a:t>
            </a:r>
            <a:r>
              <a:rPr lang="de-CH" dirty="0"/>
              <a:t> </a:t>
            </a:r>
            <a:r>
              <a:rPr lang="de-CH" dirty="0" err="1"/>
              <a:t>spreads</a:t>
            </a:r>
            <a:r>
              <a:rPr lang="de-CH" dirty="0"/>
              <a:t> </a:t>
            </a:r>
            <a:r>
              <a:rPr lang="de-CH" dirty="0" err="1"/>
              <a:t>more</a:t>
            </a:r>
            <a:r>
              <a:rPr lang="de-CH" dirty="0"/>
              <a:t> </a:t>
            </a:r>
            <a:r>
              <a:rPr lang="de-CH" dirty="0" err="1"/>
              <a:t>rapidly</a:t>
            </a:r>
            <a:r>
              <a:rPr lang="de-CH" dirty="0"/>
              <a:t> </a:t>
            </a:r>
            <a:r>
              <a:rPr lang="de-CH" dirty="0" err="1"/>
              <a:t>from</a:t>
            </a:r>
            <a:r>
              <a:rPr lang="de-CH" dirty="0"/>
              <a:t> </a:t>
            </a:r>
            <a:r>
              <a:rPr lang="de-CH" dirty="0" err="1"/>
              <a:t>where</a:t>
            </a:r>
            <a:r>
              <a:rPr lang="de-CH" dirty="0"/>
              <a:t> </a:t>
            </a:r>
            <a:r>
              <a:rPr lang="de-CH" dirty="0" err="1"/>
              <a:t>it</a:t>
            </a:r>
            <a:r>
              <a:rPr lang="de-CH" dirty="0"/>
              <a:t> </a:t>
            </a:r>
            <a:r>
              <a:rPr lang="de-CH" dirty="0" err="1"/>
              <a:t>originated</a:t>
            </a:r>
            <a:r>
              <a:rPr lang="de-CH" dirty="0"/>
              <a:t>, </a:t>
            </a:r>
            <a:r>
              <a:rPr lang="de-CH" dirty="0" err="1"/>
              <a:t>thus</a:t>
            </a:r>
            <a:r>
              <a:rPr lang="de-CH" dirty="0"/>
              <a:t> </a:t>
            </a:r>
            <a:r>
              <a:rPr lang="de-CH" dirty="0" err="1"/>
              <a:t>acting</a:t>
            </a:r>
            <a:r>
              <a:rPr lang="de-CH" dirty="0"/>
              <a:t> at </a:t>
            </a:r>
            <a:r>
              <a:rPr lang="de-CH" dirty="0" err="1"/>
              <a:t>longer</a:t>
            </a:r>
            <a:r>
              <a:rPr lang="de-CH" dirty="0"/>
              <a:t> </a:t>
            </a:r>
            <a:r>
              <a:rPr lang="de-CH" dirty="0" err="1"/>
              <a:t>ranges</a:t>
            </a:r>
            <a:r>
              <a:rPr lang="de-CH" dirty="0"/>
              <a:t>. </a:t>
            </a:r>
            <a:r>
              <a:rPr lang="de-CH" dirty="0" err="1"/>
              <a:t>It</a:t>
            </a:r>
            <a:r>
              <a:rPr lang="de-CH" dirty="0"/>
              <a:t> </a:t>
            </a:r>
            <a:r>
              <a:rPr lang="de-CH" dirty="0" err="1"/>
              <a:t>is</a:t>
            </a:r>
            <a:r>
              <a:rPr lang="de-CH" dirty="0"/>
              <a:t> </a:t>
            </a:r>
            <a:r>
              <a:rPr lang="de-CH" dirty="0" err="1"/>
              <a:t>the</a:t>
            </a:r>
            <a:r>
              <a:rPr lang="de-CH" dirty="0"/>
              <a:t> </a:t>
            </a:r>
            <a:r>
              <a:rPr lang="de-CH" dirty="0" err="1"/>
              <a:t>interaction</a:t>
            </a:r>
            <a:r>
              <a:rPr lang="de-CH" dirty="0"/>
              <a:t> (</a:t>
            </a:r>
            <a:r>
              <a:rPr lang="de-CH" dirty="0" err="1"/>
              <a:t>or</a:t>
            </a:r>
            <a:r>
              <a:rPr lang="de-CH" dirty="0"/>
              <a:t> “</a:t>
            </a:r>
            <a:r>
              <a:rPr lang="de-CH" dirty="0" err="1"/>
              <a:t>reaction</a:t>
            </a:r>
            <a:r>
              <a:rPr lang="de-CH" dirty="0"/>
              <a:t>”) </a:t>
            </a:r>
            <a:r>
              <a:rPr lang="de-CH" dirty="0" err="1"/>
              <a:t>of</a:t>
            </a:r>
            <a:r>
              <a:rPr lang="de-CH" dirty="0"/>
              <a:t> </a:t>
            </a:r>
            <a:r>
              <a:rPr lang="de-CH" dirty="0" err="1"/>
              <a:t>these</a:t>
            </a:r>
            <a:r>
              <a:rPr lang="de-CH" dirty="0"/>
              <a:t> </a:t>
            </a:r>
            <a:r>
              <a:rPr lang="de-CH" dirty="0" err="1"/>
              <a:t>two</a:t>
            </a:r>
            <a:r>
              <a:rPr lang="de-CH" dirty="0"/>
              <a:t> </a:t>
            </a:r>
            <a:r>
              <a:rPr lang="de-CH" dirty="0" err="1"/>
              <a:t>morphogens</a:t>
            </a:r>
            <a:r>
              <a:rPr lang="de-CH" dirty="0"/>
              <a:t> </a:t>
            </a:r>
            <a:r>
              <a:rPr lang="de-CH" dirty="0" err="1"/>
              <a:t>that</a:t>
            </a:r>
            <a:r>
              <a:rPr lang="de-CH" dirty="0"/>
              <a:t> </a:t>
            </a:r>
            <a:r>
              <a:rPr lang="de-CH" dirty="0" err="1"/>
              <a:t>allows</a:t>
            </a:r>
            <a:r>
              <a:rPr lang="de-CH" dirty="0"/>
              <a:t> </a:t>
            </a:r>
            <a:r>
              <a:rPr lang="de-CH" dirty="0" err="1"/>
              <a:t>for</a:t>
            </a:r>
            <a:r>
              <a:rPr lang="de-CH" dirty="0"/>
              <a:t> </a:t>
            </a:r>
            <a:r>
              <a:rPr lang="de-CH" dirty="0" err="1"/>
              <a:t>the</a:t>
            </a:r>
            <a:r>
              <a:rPr lang="de-CH" dirty="0"/>
              <a:t> </a:t>
            </a:r>
            <a:r>
              <a:rPr lang="de-CH" dirty="0" err="1"/>
              <a:t>autonomous</a:t>
            </a:r>
            <a:r>
              <a:rPr lang="de-CH" dirty="0"/>
              <a:t> </a:t>
            </a:r>
            <a:r>
              <a:rPr lang="de-CH" dirty="0" err="1"/>
              <a:t>generation</a:t>
            </a:r>
            <a:r>
              <a:rPr lang="de-CH" dirty="0"/>
              <a:t> </a:t>
            </a:r>
            <a:r>
              <a:rPr lang="de-CH" dirty="0" err="1"/>
              <a:t>of</a:t>
            </a:r>
            <a:r>
              <a:rPr lang="de-CH" dirty="0"/>
              <a:t> </a:t>
            </a:r>
            <a:r>
              <a:rPr lang="de-CH" dirty="0" err="1"/>
              <a:t>spatial</a:t>
            </a:r>
            <a:r>
              <a:rPr lang="de-CH" dirty="0"/>
              <a:t> </a:t>
            </a:r>
            <a:r>
              <a:rPr lang="de-CH" dirty="0" err="1"/>
              <a:t>patterns</a:t>
            </a:r>
            <a:r>
              <a:rPr lang="de-CH" dirty="0"/>
              <a:t> </a:t>
            </a:r>
            <a:r>
              <a:rPr lang="de-CH" dirty="0" err="1"/>
              <a:t>during</a:t>
            </a:r>
            <a:r>
              <a:rPr lang="de-CH" dirty="0"/>
              <a:t> </a:t>
            </a:r>
            <a:r>
              <a:rPr lang="de-CH" dirty="0" err="1"/>
              <a:t>development</a:t>
            </a:r>
            <a:r>
              <a:rPr lang="de-CH" dirty="0"/>
              <a:t>.</a:t>
            </a:r>
          </a:p>
          <a:p>
            <a:endParaRPr lang="de-CH" dirty="0"/>
          </a:p>
        </p:txBody>
      </p:sp>
      <p:sp>
        <p:nvSpPr>
          <p:cNvPr id="4" name="Slide Number Placeholder 3"/>
          <p:cNvSpPr>
            <a:spLocks noGrp="1"/>
          </p:cNvSpPr>
          <p:nvPr>
            <p:ph type="sldNum" sz="quarter" idx="5"/>
          </p:nvPr>
        </p:nvSpPr>
        <p:spPr/>
        <p:txBody>
          <a:bodyPr/>
          <a:lstStyle/>
          <a:p>
            <a:fld id="{DA53D58F-CC03-47C4-AC79-D3C984A61519}" type="slidenum">
              <a:rPr lang="de-CH" smtClean="0"/>
              <a:t>24</a:t>
            </a:fld>
            <a:endParaRPr lang="de-CH"/>
          </a:p>
        </p:txBody>
      </p:sp>
    </p:spTree>
    <p:extLst>
      <p:ext uri="{BB962C8B-B14F-4D97-AF65-F5344CB8AC3E}">
        <p14:creationId xmlns:p14="http://schemas.microsoft.com/office/powerpoint/2010/main" val="134542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p:cNvSpPr/>
          <p:nvPr userDrawn="1"/>
        </p:nvSpPr>
        <p:spPr>
          <a:xfrm>
            <a:off x="0" y="225423"/>
            <a:ext cx="8928100" cy="48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dirty="0" err="1"/>
          </a:p>
        </p:txBody>
      </p:sp>
      <p:sp>
        <p:nvSpPr>
          <p:cNvPr id="2" name="Titel 1"/>
          <p:cNvSpPr>
            <a:spLocks noGrp="1"/>
          </p:cNvSpPr>
          <p:nvPr>
            <p:ph type="ctrTitle"/>
          </p:nvPr>
        </p:nvSpPr>
        <p:spPr>
          <a:xfrm>
            <a:off x="971550" y="1376363"/>
            <a:ext cx="7772400" cy="1044526"/>
          </a:xfrm>
        </p:spPr>
        <p:txBody>
          <a:bodyPr/>
          <a:lstStyle>
            <a:lvl1pPr>
              <a:lnSpc>
                <a:spcPts val="4000"/>
              </a:lnSpc>
              <a:defRPr sz="3600"/>
            </a:lvl1pPr>
          </a:lstStyle>
          <a:p>
            <a:r>
              <a:rPr lang="de-DE"/>
              <a:t>Mastertitelformat bearbeiten</a:t>
            </a:r>
            <a:endParaRPr lang="de-CH" dirty="0"/>
          </a:p>
        </p:txBody>
      </p:sp>
      <p:sp>
        <p:nvSpPr>
          <p:cNvPr id="3" name="Untertitel 2"/>
          <p:cNvSpPr>
            <a:spLocks noGrp="1"/>
          </p:cNvSpPr>
          <p:nvPr>
            <p:ph type="subTitle" idx="1" hasCustomPrompt="1"/>
          </p:nvPr>
        </p:nvSpPr>
        <p:spPr>
          <a:xfrm>
            <a:off x="971550" y="2564904"/>
            <a:ext cx="6800850" cy="324036"/>
          </a:xfrm>
        </p:spPr>
        <p:txBody>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Autor, DD.MM.YY</a:t>
            </a:r>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3051" y="382946"/>
            <a:ext cx="1628546" cy="568757"/>
          </a:xfrm>
          <a:prstGeom prst="rect">
            <a:avLst/>
          </a:prstGeom>
        </p:spPr>
      </p:pic>
    </p:spTree>
    <p:extLst>
      <p:ext uri="{BB962C8B-B14F-4D97-AF65-F5344CB8AC3E}">
        <p14:creationId xmlns:p14="http://schemas.microsoft.com/office/powerpoint/2010/main" val="2170675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r>
              <a:rPr lang="de-CH"/>
              <a:t>Titel Vortrag, Autor, DD.MM.YY  </a:t>
            </a:r>
            <a:endParaRPr lang="de-CH" dirty="0"/>
          </a:p>
        </p:txBody>
      </p:sp>
      <p:sp>
        <p:nvSpPr>
          <p:cNvPr id="6" name="Fußzeilenplatzhalter 5"/>
          <p:cNvSpPr>
            <a:spLocks noGrp="1"/>
          </p:cNvSpPr>
          <p:nvPr>
            <p:ph type="ftr" sz="quarter" idx="11"/>
          </p:nvPr>
        </p:nvSpPr>
        <p:spPr/>
        <p:txBody>
          <a:bodyPr/>
          <a:lstStyle/>
          <a:p>
            <a:pPr algn="r"/>
            <a:r>
              <a:rPr lang="de-CH"/>
              <a:t>Universität Basel</a:t>
            </a:r>
            <a:endParaRPr lang="de-CH" dirty="0"/>
          </a:p>
        </p:txBody>
      </p:sp>
      <p:sp>
        <p:nvSpPr>
          <p:cNvPr id="7" name="Foliennummernplatzhalter 6"/>
          <p:cNvSpPr>
            <a:spLocks noGrp="1"/>
          </p:cNvSpPr>
          <p:nvPr>
            <p:ph type="sldNum" sz="quarter" idx="12"/>
          </p:nvPr>
        </p:nvSpPr>
        <p:spPr/>
        <p:txBody>
          <a:bodyPr/>
          <a:lstStyle/>
          <a:p>
            <a:fld id="{B3811826-9277-4232-A2B5-17D05DFC7392}" type="slidenum">
              <a:rPr lang="de-CH" smtClean="0"/>
              <a:pPr/>
              <a:t>‹Nr.›</a:t>
            </a:fld>
            <a:endParaRPr lang="de-CH" dirty="0"/>
          </a:p>
        </p:txBody>
      </p:sp>
    </p:spTree>
    <p:extLst>
      <p:ext uri="{BB962C8B-B14F-4D97-AF65-F5344CB8AC3E}">
        <p14:creationId xmlns:p14="http://schemas.microsoft.com/office/powerpoint/2010/main" val="281834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sp>
        <p:nvSpPr>
          <p:cNvPr id="10" name="Rechteck 9"/>
          <p:cNvSpPr/>
          <p:nvPr userDrawn="1"/>
        </p:nvSpPr>
        <p:spPr>
          <a:xfrm>
            <a:off x="0" y="225425"/>
            <a:ext cx="8928100" cy="2771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dirty="0" err="1"/>
          </a:p>
        </p:txBody>
      </p:sp>
      <p:sp>
        <p:nvSpPr>
          <p:cNvPr id="2" name="Titel 1"/>
          <p:cNvSpPr>
            <a:spLocks noGrp="1"/>
          </p:cNvSpPr>
          <p:nvPr>
            <p:ph type="ctrTitle"/>
          </p:nvPr>
        </p:nvSpPr>
        <p:spPr>
          <a:xfrm>
            <a:off x="971550" y="1376363"/>
            <a:ext cx="7772400" cy="1044526"/>
          </a:xfrm>
        </p:spPr>
        <p:txBody>
          <a:bodyPr/>
          <a:lstStyle>
            <a:lvl1pPr>
              <a:lnSpc>
                <a:spcPts val="4000"/>
              </a:lnSpc>
              <a:defRPr sz="3600"/>
            </a:lvl1pPr>
          </a:lstStyle>
          <a:p>
            <a:r>
              <a:rPr lang="de-DE"/>
              <a:t>Mastertitelformat bearbeiten</a:t>
            </a:r>
            <a:endParaRPr lang="de-CH" dirty="0"/>
          </a:p>
        </p:txBody>
      </p:sp>
      <p:sp>
        <p:nvSpPr>
          <p:cNvPr id="3" name="Untertitel 2"/>
          <p:cNvSpPr>
            <a:spLocks noGrp="1"/>
          </p:cNvSpPr>
          <p:nvPr>
            <p:ph type="subTitle" idx="1" hasCustomPrompt="1"/>
          </p:nvPr>
        </p:nvSpPr>
        <p:spPr>
          <a:xfrm>
            <a:off x="971550" y="2564904"/>
            <a:ext cx="6800850" cy="324036"/>
          </a:xfrm>
        </p:spPr>
        <p:txBody>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Autor, DD.MM.YY</a:t>
            </a:r>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3051" y="382946"/>
            <a:ext cx="1628546" cy="568757"/>
          </a:xfrm>
          <a:prstGeom prst="rect">
            <a:avLst/>
          </a:prstGeom>
        </p:spPr>
      </p:pic>
      <p:sp>
        <p:nvSpPr>
          <p:cNvPr id="12" name="Bildplatzhalter 11"/>
          <p:cNvSpPr>
            <a:spLocks noGrp="1"/>
          </p:cNvSpPr>
          <p:nvPr>
            <p:ph type="pic" sz="quarter" idx="10"/>
          </p:nvPr>
        </p:nvSpPr>
        <p:spPr>
          <a:xfrm>
            <a:off x="215900" y="2997200"/>
            <a:ext cx="8712200" cy="3635375"/>
          </a:xfrm>
        </p:spPr>
        <p:txBody>
          <a:bodyPr/>
          <a:lstStyle/>
          <a:p>
            <a:r>
              <a:rPr lang="de-DE"/>
              <a:t>Bild durch Klicken auf Symbol hinzufügen</a:t>
            </a:r>
            <a:endParaRPr lang="de-CH"/>
          </a:p>
        </p:txBody>
      </p:sp>
    </p:spTree>
    <p:extLst>
      <p:ext uri="{BB962C8B-B14F-4D97-AF65-F5344CB8AC3E}">
        <p14:creationId xmlns:p14="http://schemas.microsoft.com/office/powerpoint/2010/main" val="243240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dirty="0"/>
          </a:p>
        </p:txBody>
      </p:sp>
      <p:sp>
        <p:nvSpPr>
          <p:cNvPr id="3" name="Inhaltsplatzhalter 2"/>
          <p:cNvSpPr>
            <a:spLocks noGrp="1"/>
          </p:cNvSpPr>
          <p:nvPr>
            <p:ph idx="1"/>
          </p:nvPr>
        </p:nvSpPr>
        <p:spPr/>
        <p:txBody>
          <a:bodyPr/>
          <a:lstStyle>
            <a:lvl1pPr>
              <a:lnSpc>
                <a:spcPts val="2200"/>
              </a:lnSpc>
              <a:defRPr/>
            </a:lvl1pPr>
            <a:lvl2pPr>
              <a:lnSpc>
                <a:spcPts val="2200"/>
              </a:lnSpc>
              <a:defRPr/>
            </a:lvl2pPr>
            <a:lvl3pPr>
              <a:lnSpc>
                <a:spcPts val="2200"/>
              </a:lnSpc>
              <a:defRPr/>
            </a:lvl3pPr>
            <a:lvl4pPr>
              <a:lnSpc>
                <a:spcPts val="2200"/>
              </a:lnSpc>
              <a:defRPr/>
            </a:lvl4pPr>
            <a:lvl5pPr>
              <a:lnSpc>
                <a:spcPts val="22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7" name="Datumsplatzhalter 6"/>
          <p:cNvSpPr>
            <a:spLocks noGrp="1"/>
          </p:cNvSpPr>
          <p:nvPr>
            <p:ph type="dt" sz="half" idx="10"/>
          </p:nvPr>
        </p:nvSpPr>
        <p:spPr/>
        <p:txBody>
          <a:bodyPr/>
          <a:lstStyle/>
          <a:p>
            <a:r>
              <a:rPr lang="de-CH"/>
              <a:t>Titel Vortrag, Autor, DD.MM.YY  </a:t>
            </a:r>
            <a:endParaRPr lang="de-CH" dirty="0"/>
          </a:p>
        </p:txBody>
      </p:sp>
      <p:sp>
        <p:nvSpPr>
          <p:cNvPr id="8" name="Fußzeilenplatzhalter 7"/>
          <p:cNvSpPr>
            <a:spLocks noGrp="1"/>
          </p:cNvSpPr>
          <p:nvPr>
            <p:ph type="ftr" sz="quarter" idx="11"/>
          </p:nvPr>
        </p:nvSpPr>
        <p:spPr/>
        <p:txBody>
          <a:bodyPr/>
          <a:lstStyle/>
          <a:p>
            <a:pPr algn="r"/>
            <a:r>
              <a:rPr lang="de-CH"/>
              <a:t>Universität Basel</a:t>
            </a:r>
            <a:endParaRPr lang="de-CH" dirty="0"/>
          </a:p>
        </p:txBody>
      </p:sp>
      <p:sp>
        <p:nvSpPr>
          <p:cNvPr id="9" name="Foliennummernplatzhalter 8"/>
          <p:cNvSpPr>
            <a:spLocks noGrp="1"/>
          </p:cNvSpPr>
          <p:nvPr>
            <p:ph type="sldNum" sz="quarter" idx="12"/>
          </p:nvPr>
        </p:nvSpPr>
        <p:spPr/>
        <p:txBody>
          <a:bodyPr/>
          <a:lstStyle/>
          <a:p>
            <a:fld id="{B3811826-9277-4232-A2B5-17D05DFC7392}" type="slidenum">
              <a:rPr lang="de-CH" smtClean="0"/>
              <a:pPr/>
              <a:t>‹Nr.›</a:t>
            </a:fld>
            <a:endParaRPr lang="de-CH" dirty="0"/>
          </a:p>
        </p:txBody>
      </p:sp>
    </p:spTree>
    <p:extLst>
      <p:ext uri="{BB962C8B-B14F-4D97-AF65-F5344CB8AC3E}">
        <p14:creationId xmlns:p14="http://schemas.microsoft.com/office/powerpoint/2010/main" val="413168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mit Legen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Datumsplatzhalter 2"/>
          <p:cNvSpPr>
            <a:spLocks noGrp="1"/>
          </p:cNvSpPr>
          <p:nvPr>
            <p:ph type="dt" sz="half" idx="10"/>
          </p:nvPr>
        </p:nvSpPr>
        <p:spPr/>
        <p:txBody>
          <a:bodyPr/>
          <a:lstStyle/>
          <a:p>
            <a:r>
              <a:rPr lang="de-CH"/>
              <a:t>Titel Vortrag, Autor, DD.MM.YY  </a:t>
            </a:r>
            <a:endParaRPr lang="de-CH" dirty="0"/>
          </a:p>
        </p:txBody>
      </p:sp>
      <p:sp>
        <p:nvSpPr>
          <p:cNvPr id="4" name="Fußzeilenplatzhalter 3"/>
          <p:cNvSpPr>
            <a:spLocks noGrp="1"/>
          </p:cNvSpPr>
          <p:nvPr>
            <p:ph type="ftr" sz="quarter" idx="11"/>
          </p:nvPr>
        </p:nvSpPr>
        <p:spPr/>
        <p:txBody>
          <a:bodyPr/>
          <a:lstStyle/>
          <a:p>
            <a:pPr algn="r"/>
            <a:r>
              <a:rPr lang="de-CH"/>
              <a:t>Universität Basel</a:t>
            </a:r>
            <a:endParaRPr lang="de-CH" dirty="0"/>
          </a:p>
        </p:txBody>
      </p:sp>
      <p:sp>
        <p:nvSpPr>
          <p:cNvPr id="5" name="Foliennummernplatzhalter 4"/>
          <p:cNvSpPr>
            <a:spLocks noGrp="1"/>
          </p:cNvSpPr>
          <p:nvPr>
            <p:ph type="sldNum" sz="quarter" idx="12"/>
          </p:nvPr>
        </p:nvSpPr>
        <p:spPr/>
        <p:txBody>
          <a:bodyPr/>
          <a:lstStyle/>
          <a:p>
            <a:fld id="{B3811826-9277-4232-A2B5-17D05DFC7392}" type="slidenum">
              <a:rPr lang="de-CH" smtClean="0"/>
              <a:pPr/>
              <a:t>‹Nr.›</a:t>
            </a:fld>
            <a:endParaRPr lang="de-CH" dirty="0"/>
          </a:p>
        </p:txBody>
      </p:sp>
      <p:sp>
        <p:nvSpPr>
          <p:cNvPr id="7" name="Bildplatzhalter 6"/>
          <p:cNvSpPr>
            <a:spLocks noGrp="1"/>
          </p:cNvSpPr>
          <p:nvPr>
            <p:ph type="pic" sz="quarter" idx="13"/>
          </p:nvPr>
        </p:nvSpPr>
        <p:spPr>
          <a:xfrm>
            <a:off x="431800" y="1520824"/>
            <a:ext cx="6192838" cy="3960000"/>
          </a:xfrm>
        </p:spPr>
        <p:txBody>
          <a:bodyPr/>
          <a:lstStyle/>
          <a:p>
            <a:r>
              <a:rPr lang="de-DE"/>
              <a:t>Bild durch Klicken auf Symbol hinzufügen</a:t>
            </a:r>
            <a:endParaRPr lang="de-CH" dirty="0"/>
          </a:p>
        </p:txBody>
      </p:sp>
      <p:sp>
        <p:nvSpPr>
          <p:cNvPr id="9" name="Textplatzhalter 8"/>
          <p:cNvSpPr>
            <a:spLocks noGrp="1"/>
          </p:cNvSpPr>
          <p:nvPr>
            <p:ph type="body" sz="quarter" idx="14"/>
          </p:nvPr>
        </p:nvSpPr>
        <p:spPr>
          <a:xfrm>
            <a:off x="6767513" y="1520825"/>
            <a:ext cx="1944687" cy="471646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25153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Datumsplatzhalter 2"/>
          <p:cNvSpPr>
            <a:spLocks noGrp="1"/>
          </p:cNvSpPr>
          <p:nvPr>
            <p:ph type="dt" sz="half" idx="10"/>
          </p:nvPr>
        </p:nvSpPr>
        <p:spPr/>
        <p:txBody>
          <a:bodyPr/>
          <a:lstStyle/>
          <a:p>
            <a:r>
              <a:rPr lang="de-CH"/>
              <a:t>Titel Vortrag, Autor, DD.MM.YY  </a:t>
            </a:r>
            <a:endParaRPr lang="de-CH" dirty="0"/>
          </a:p>
        </p:txBody>
      </p:sp>
      <p:sp>
        <p:nvSpPr>
          <p:cNvPr id="4" name="Fußzeilenplatzhalter 3"/>
          <p:cNvSpPr>
            <a:spLocks noGrp="1"/>
          </p:cNvSpPr>
          <p:nvPr>
            <p:ph type="ftr" sz="quarter" idx="11"/>
          </p:nvPr>
        </p:nvSpPr>
        <p:spPr/>
        <p:txBody>
          <a:bodyPr/>
          <a:lstStyle/>
          <a:p>
            <a:pPr algn="r"/>
            <a:r>
              <a:rPr lang="de-CH"/>
              <a:t>Universität Basel</a:t>
            </a:r>
            <a:endParaRPr lang="de-CH" dirty="0"/>
          </a:p>
        </p:txBody>
      </p:sp>
      <p:sp>
        <p:nvSpPr>
          <p:cNvPr id="5" name="Foliennummernplatzhalter 4"/>
          <p:cNvSpPr>
            <a:spLocks noGrp="1"/>
          </p:cNvSpPr>
          <p:nvPr>
            <p:ph type="sldNum" sz="quarter" idx="12"/>
          </p:nvPr>
        </p:nvSpPr>
        <p:spPr/>
        <p:txBody>
          <a:bodyPr/>
          <a:lstStyle/>
          <a:p>
            <a:fld id="{B3811826-9277-4232-A2B5-17D05DFC7392}" type="slidenum">
              <a:rPr lang="de-CH" smtClean="0"/>
              <a:pPr/>
              <a:t>‹Nr.›</a:t>
            </a:fld>
            <a:endParaRPr lang="de-CH" dirty="0"/>
          </a:p>
        </p:txBody>
      </p:sp>
      <p:sp>
        <p:nvSpPr>
          <p:cNvPr id="7" name="Bildplatzhalter 6"/>
          <p:cNvSpPr>
            <a:spLocks noGrp="1"/>
          </p:cNvSpPr>
          <p:nvPr>
            <p:ph type="pic" sz="quarter" idx="13"/>
          </p:nvPr>
        </p:nvSpPr>
        <p:spPr>
          <a:xfrm>
            <a:off x="431799" y="1520824"/>
            <a:ext cx="4068763" cy="2592000"/>
          </a:xfrm>
        </p:spPr>
        <p:txBody>
          <a:bodyPr/>
          <a:lstStyle/>
          <a:p>
            <a:r>
              <a:rPr lang="de-DE"/>
              <a:t>Bild durch Klicken auf Symbol hinzufügen</a:t>
            </a:r>
            <a:endParaRPr lang="de-CH"/>
          </a:p>
        </p:txBody>
      </p:sp>
      <p:sp>
        <p:nvSpPr>
          <p:cNvPr id="8" name="Bildplatzhalter 6"/>
          <p:cNvSpPr>
            <a:spLocks noGrp="1"/>
          </p:cNvSpPr>
          <p:nvPr>
            <p:ph type="pic" sz="quarter" idx="14"/>
          </p:nvPr>
        </p:nvSpPr>
        <p:spPr>
          <a:xfrm>
            <a:off x="4643437" y="1520825"/>
            <a:ext cx="4068763" cy="2592000"/>
          </a:xfrm>
        </p:spPr>
        <p:txBody>
          <a:bodyPr/>
          <a:lstStyle/>
          <a:p>
            <a:r>
              <a:rPr lang="de-DE"/>
              <a:t>Bild durch Klicken auf Symbol hinzufügen</a:t>
            </a:r>
            <a:endParaRPr lang="de-CH"/>
          </a:p>
        </p:txBody>
      </p:sp>
      <p:sp>
        <p:nvSpPr>
          <p:cNvPr id="9" name="Textplatzhalter 8"/>
          <p:cNvSpPr>
            <a:spLocks noGrp="1"/>
          </p:cNvSpPr>
          <p:nvPr>
            <p:ph type="body" sz="quarter" idx="15"/>
          </p:nvPr>
        </p:nvSpPr>
        <p:spPr>
          <a:xfrm>
            <a:off x="431800" y="4221088"/>
            <a:ext cx="4068763" cy="183618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0" name="Textplatzhalter 8"/>
          <p:cNvSpPr>
            <a:spLocks noGrp="1"/>
          </p:cNvSpPr>
          <p:nvPr>
            <p:ph type="body" sz="quarter" idx="16"/>
          </p:nvPr>
        </p:nvSpPr>
        <p:spPr>
          <a:xfrm>
            <a:off x="4643437" y="4221088"/>
            <a:ext cx="4068763" cy="1836180"/>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30635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Datumsplatzhalter 2"/>
          <p:cNvSpPr>
            <a:spLocks noGrp="1"/>
          </p:cNvSpPr>
          <p:nvPr>
            <p:ph type="dt" sz="half" idx="10"/>
          </p:nvPr>
        </p:nvSpPr>
        <p:spPr/>
        <p:txBody>
          <a:bodyPr/>
          <a:lstStyle/>
          <a:p>
            <a:r>
              <a:rPr lang="de-CH"/>
              <a:t>Titel Vortrag, Autor, DD.MM.YY  </a:t>
            </a:r>
            <a:endParaRPr lang="de-CH" dirty="0"/>
          </a:p>
        </p:txBody>
      </p:sp>
      <p:sp>
        <p:nvSpPr>
          <p:cNvPr id="4" name="Fußzeilenplatzhalter 3"/>
          <p:cNvSpPr>
            <a:spLocks noGrp="1"/>
          </p:cNvSpPr>
          <p:nvPr>
            <p:ph type="ftr" sz="quarter" idx="11"/>
          </p:nvPr>
        </p:nvSpPr>
        <p:spPr/>
        <p:txBody>
          <a:bodyPr/>
          <a:lstStyle/>
          <a:p>
            <a:pPr algn="r"/>
            <a:r>
              <a:rPr lang="de-CH"/>
              <a:t>Universität Basel</a:t>
            </a:r>
            <a:endParaRPr lang="de-CH" dirty="0"/>
          </a:p>
        </p:txBody>
      </p:sp>
      <p:sp>
        <p:nvSpPr>
          <p:cNvPr id="5" name="Foliennummernplatzhalter 4"/>
          <p:cNvSpPr>
            <a:spLocks noGrp="1"/>
          </p:cNvSpPr>
          <p:nvPr>
            <p:ph type="sldNum" sz="quarter" idx="12"/>
          </p:nvPr>
        </p:nvSpPr>
        <p:spPr/>
        <p:txBody>
          <a:bodyPr/>
          <a:lstStyle/>
          <a:p>
            <a:fld id="{B3811826-9277-4232-A2B5-17D05DFC7392}" type="slidenum">
              <a:rPr lang="de-CH" smtClean="0"/>
              <a:pPr/>
              <a:t>‹Nr.›</a:t>
            </a:fld>
            <a:endParaRPr lang="de-CH" dirty="0"/>
          </a:p>
        </p:txBody>
      </p:sp>
      <p:sp>
        <p:nvSpPr>
          <p:cNvPr id="7" name="Bildplatzhalter 6"/>
          <p:cNvSpPr>
            <a:spLocks noGrp="1"/>
          </p:cNvSpPr>
          <p:nvPr>
            <p:ph type="pic" sz="quarter" idx="13"/>
          </p:nvPr>
        </p:nvSpPr>
        <p:spPr>
          <a:xfrm>
            <a:off x="431800" y="1520824"/>
            <a:ext cx="2663826" cy="3276000"/>
          </a:xfrm>
        </p:spPr>
        <p:txBody>
          <a:bodyPr/>
          <a:lstStyle/>
          <a:p>
            <a:r>
              <a:rPr lang="de-DE"/>
              <a:t>Bild durch Klicken auf Symbol hinzufügen</a:t>
            </a:r>
            <a:endParaRPr lang="de-CH"/>
          </a:p>
        </p:txBody>
      </p:sp>
      <p:sp>
        <p:nvSpPr>
          <p:cNvPr id="9" name="Textplatzhalter 8"/>
          <p:cNvSpPr>
            <a:spLocks noGrp="1"/>
          </p:cNvSpPr>
          <p:nvPr>
            <p:ph type="body" sz="quarter" idx="15"/>
          </p:nvPr>
        </p:nvSpPr>
        <p:spPr>
          <a:xfrm>
            <a:off x="431800" y="4901714"/>
            <a:ext cx="2663825" cy="115555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1" name="Bildplatzhalter 6"/>
          <p:cNvSpPr>
            <a:spLocks noGrp="1"/>
          </p:cNvSpPr>
          <p:nvPr>
            <p:ph type="pic" sz="quarter" idx="16"/>
          </p:nvPr>
        </p:nvSpPr>
        <p:spPr>
          <a:xfrm>
            <a:off x="3240088" y="1520825"/>
            <a:ext cx="2663826" cy="3276000"/>
          </a:xfrm>
        </p:spPr>
        <p:txBody>
          <a:bodyPr/>
          <a:lstStyle/>
          <a:p>
            <a:r>
              <a:rPr lang="de-DE"/>
              <a:t>Bild durch Klicken auf Symbol hinzufügen</a:t>
            </a:r>
            <a:endParaRPr lang="de-CH"/>
          </a:p>
        </p:txBody>
      </p:sp>
      <p:sp>
        <p:nvSpPr>
          <p:cNvPr id="12" name="Textplatzhalter 8"/>
          <p:cNvSpPr>
            <a:spLocks noGrp="1"/>
          </p:cNvSpPr>
          <p:nvPr>
            <p:ph type="body" sz="quarter" idx="17"/>
          </p:nvPr>
        </p:nvSpPr>
        <p:spPr>
          <a:xfrm>
            <a:off x="3240088" y="4901715"/>
            <a:ext cx="2663825" cy="115555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3" name="Bildplatzhalter 6"/>
          <p:cNvSpPr>
            <a:spLocks noGrp="1"/>
          </p:cNvSpPr>
          <p:nvPr>
            <p:ph type="pic" sz="quarter" idx="18"/>
          </p:nvPr>
        </p:nvSpPr>
        <p:spPr>
          <a:xfrm>
            <a:off x="6048374" y="1524273"/>
            <a:ext cx="2663826" cy="3276000"/>
          </a:xfrm>
        </p:spPr>
        <p:txBody>
          <a:bodyPr/>
          <a:lstStyle/>
          <a:p>
            <a:r>
              <a:rPr lang="de-DE"/>
              <a:t>Bild durch Klicken auf Symbol hinzufügen</a:t>
            </a:r>
            <a:endParaRPr lang="de-CH"/>
          </a:p>
        </p:txBody>
      </p:sp>
      <p:sp>
        <p:nvSpPr>
          <p:cNvPr id="14" name="Textplatzhalter 8"/>
          <p:cNvSpPr>
            <a:spLocks noGrp="1"/>
          </p:cNvSpPr>
          <p:nvPr>
            <p:ph type="body" sz="quarter" idx="19"/>
          </p:nvPr>
        </p:nvSpPr>
        <p:spPr>
          <a:xfrm>
            <a:off x="6048374" y="4905163"/>
            <a:ext cx="2663825" cy="1155553"/>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156505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gross)">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de-CH"/>
              <a:t>Titel Vortrag, Autor, DD.MM.YY  </a:t>
            </a:r>
            <a:endParaRPr lang="de-CH" dirty="0"/>
          </a:p>
        </p:txBody>
      </p:sp>
      <p:sp>
        <p:nvSpPr>
          <p:cNvPr id="4" name="Fußzeilenplatzhalter 3"/>
          <p:cNvSpPr>
            <a:spLocks noGrp="1"/>
          </p:cNvSpPr>
          <p:nvPr>
            <p:ph type="ftr" sz="quarter" idx="11"/>
          </p:nvPr>
        </p:nvSpPr>
        <p:spPr/>
        <p:txBody>
          <a:bodyPr/>
          <a:lstStyle/>
          <a:p>
            <a:pPr algn="r"/>
            <a:r>
              <a:rPr lang="de-CH"/>
              <a:t>Universität Basel</a:t>
            </a:r>
            <a:endParaRPr lang="de-CH" dirty="0"/>
          </a:p>
        </p:txBody>
      </p:sp>
      <p:sp>
        <p:nvSpPr>
          <p:cNvPr id="5" name="Foliennummernplatzhalter 4"/>
          <p:cNvSpPr>
            <a:spLocks noGrp="1"/>
          </p:cNvSpPr>
          <p:nvPr>
            <p:ph type="sldNum" sz="quarter" idx="12"/>
          </p:nvPr>
        </p:nvSpPr>
        <p:spPr/>
        <p:txBody>
          <a:bodyPr/>
          <a:lstStyle/>
          <a:p>
            <a:fld id="{B3811826-9277-4232-A2B5-17D05DFC7392}" type="slidenum">
              <a:rPr lang="de-CH" smtClean="0"/>
              <a:pPr/>
              <a:t>‹Nr.›</a:t>
            </a:fld>
            <a:endParaRPr lang="de-CH" dirty="0"/>
          </a:p>
        </p:txBody>
      </p:sp>
      <p:sp>
        <p:nvSpPr>
          <p:cNvPr id="7" name="Bildplatzhalter 6"/>
          <p:cNvSpPr>
            <a:spLocks noGrp="1"/>
          </p:cNvSpPr>
          <p:nvPr>
            <p:ph type="pic" sz="quarter" idx="13"/>
          </p:nvPr>
        </p:nvSpPr>
        <p:spPr>
          <a:xfrm>
            <a:off x="431800" y="404813"/>
            <a:ext cx="8280400" cy="5112000"/>
          </a:xfrm>
        </p:spPr>
        <p:txBody>
          <a:bodyPr/>
          <a:lstStyle/>
          <a:p>
            <a:r>
              <a:rPr lang="de-DE"/>
              <a:t>Bild durch Klicken auf Symbol hinzufügen</a:t>
            </a:r>
            <a:endParaRPr lang="de-CH" dirty="0"/>
          </a:p>
        </p:txBody>
      </p:sp>
      <p:sp>
        <p:nvSpPr>
          <p:cNvPr id="9" name="Textplatzhalter 8"/>
          <p:cNvSpPr>
            <a:spLocks noGrp="1"/>
          </p:cNvSpPr>
          <p:nvPr>
            <p:ph type="body" sz="quarter" idx="14"/>
          </p:nvPr>
        </p:nvSpPr>
        <p:spPr>
          <a:xfrm>
            <a:off x="431801" y="5625244"/>
            <a:ext cx="8280400" cy="612044"/>
          </a:xfrm>
        </p:spPr>
        <p:txBody>
          <a:bodyPr/>
          <a:lstStyle>
            <a:lvl1pPr>
              <a:defRPr sz="1400"/>
            </a:lvl1pPr>
            <a:lvl2pPr>
              <a:defRPr sz="1400"/>
            </a:lvl2pPr>
            <a:lvl3pPr>
              <a:defRPr sz="14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400124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ld (Vollfläche)">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a:xfrm>
            <a:off x="0" y="0"/>
            <a:ext cx="9144000" cy="6858000"/>
          </a:xfrm>
        </p:spPr>
        <p:txBody>
          <a:bodyPr/>
          <a:lstStyle/>
          <a:p>
            <a:r>
              <a:rPr lang="de-DE"/>
              <a:t>Bild durch Klicken auf Symbol hinzufügen</a:t>
            </a:r>
            <a:endParaRPr lang="de-CH" dirty="0"/>
          </a:p>
        </p:txBody>
      </p:sp>
    </p:spTree>
    <p:extLst>
      <p:ext uri="{BB962C8B-B14F-4D97-AF65-F5344CB8AC3E}">
        <p14:creationId xmlns:p14="http://schemas.microsoft.com/office/powerpoint/2010/main" val="1005280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dirty="0"/>
          </a:p>
        </p:txBody>
      </p:sp>
      <p:sp>
        <p:nvSpPr>
          <p:cNvPr id="6" name="Datumsplatzhalter 5"/>
          <p:cNvSpPr>
            <a:spLocks noGrp="1"/>
          </p:cNvSpPr>
          <p:nvPr>
            <p:ph type="dt" sz="half" idx="10"/>
          </p:nvPr>
        </p:nvSpPr>
        <p:spPr/>
        <p:txBody>
          <a:bodyPr/>
          <a:lstStyle/>
          <a:p>
            <a:r>
              <a:rPr lang="de-CH"/>
              <a:t>Titel Vortrag, Autor, DD.MM.YY  </a:t>
            </a:r>
            <a:endParaRPr lang="de-CH" dirty="0"/>
          </a:p>
        </p:txBody>
      </p:sp>
      <p:sp>
        <p:nvSpPr>
          <p:cNvPr id="7" name="Fußzeilenplatzhalter 6"/>
          <p:cNvSpPr>
            <a:spLocks noGrp="1"/>
          </p:cNvSpPr>
          <p:nvPr>
            <p:ph type="ftr" sz="quarter" idx="11"/>
          </p:nvPr>
        </p:nvSpPr>
        <p:spPr/>
        <p:txBody>
          <a:bodyPr/>
          <a:lstStyle/>
          <a:p>
            <a:pPr algn="r"/>
            <a:r>
              <a:rPr lang="de-CH"/>
              <a:t>Universität Basel</a:t>
            </a:r>
            <a:endParaRPr lang="de-CH" dirty="0"/>
          </a:p>
        </p:txBody>
      </p:sp>
      <p:sp>
        <p:nvSpPr>
          <p:cNvPr id="8" name="Foliennummernplatzhalter 7"/>
          <p:cNvSpPr>
            <a:spLocks noGrp="1"/>
          </p:cNvSpPr>
          <p:nvPr>
            <p:ph type="sldNum" sz="quarter" idx="12"/>
          </p:nvPr>
        </p:nvSpPr>
        <p:spPr/>
        <p:txBody>
          <a:bodyPr/>
          <a:lstStyle/>
          <a:p>
            <a:fld id="{B3811826-9277-4232-A2B5-17D05DFC7392}" type="slidenum">
              <a:rPr lang="de-CH" smtClean="0"/>
              <a:pPr/>
              <a:t>‹Nr.›</a:t>
            </a:fld>
            <a:endParaRPr lang="de-CH" dirty="0"/>
          </a:p>
        </p:txBody>
      </p:sp>
    </p:spTree>
    <p:extLst>
      <p:ext uri="{BB962C8B-B14F-4D97-AF65-F5344CB8AC3E}">
        <p14:creationId xmlns:p14="http://schemas.microsoft.com/office/powerpoint/2010/main" val="42032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31800" y="404813"/>
            <a:ext cx="8280400" cy="755936"/>
          </a:xfrm>
          <a:prstGeom prst="rect">
            <a:avLst/>
          </a:prstGeom>
        </p:spPr>
        <p:txBody>
          <a:bodyPr vert="horz" lIns="0" tIns="0" rIns="0" bIns="0" rtlCol="0" anchor="t" anchorCtr="0">
            <a:noAutofit/>
          </a:bodyPr>
          <a:lstStyle/>
          <a:p>
            <a:r>
              <a:rPr lang="de-CH" dirty="0"/>
              <a:t>Titelmasterformat durch Klicken bearbeiten</a:t>
            </a:r>
          </a:p>
        </p:txBody>
      </p:sp>
      <p:sp>
        <p:nvSpPr>
          <p:cNvPr id="3" name="Textplatzhalter 2"/>
          <p:cNvSpPr>
            <a:spLocks noGrp="1"/>
          </p:cNvSpPr>
          <p:nvPr>
            <p:ph type="body" idx="1"/>
          </p:nvPr>
        </p:nvSpPr>
        <p:spPr>
          <a:xfrm>
            <a:off x="432000" y="1520826"/>
            <a:ext cx="8280200" cy="4716462"/>
          </a:xfrm>
          <a:prstGeom prst="rect">
            <a:avLst/>
          </a:prstGeom>
        </p:spPr>
        <p:txBody>
          <a:bodyPr vert="horz" lIns="0" tIns="0" rIns="0" bIns="0" rtlCol="0">
            <a:noAutofit/>
          </a:bodyPr>
          <a:lstStyle/>
          <a:p>
            <a:pPr lvl="0"/>
            <a:r>
              <a:rPr lang="de-CH" dirty="0"/>
              <a:t>Textmasterformat bearbeiten</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2"/>
          </p:nvPr>
        </p:nvSpPr>
        <p:spPr>
          <a:xfrm>
            <a:off x="431800" y="6524626"/>
            <a:ext cx="2159000" cy="180000"/>
          </a:xfrm>
          <a:prstGeom prst="rect">
            <a:avLst/>
          </a:prstGeom>
        </p:spPr>
        <p:txBody>
          <a:bodyPr vert="horz" lIns="0" tIns="21600" rIns="0" bIns="0" rtlCol="0" anchor="t" anchorCtr="0"/>
          <a:lstStyle>
            <a:lvl1pPr algn="l">
              <a:defRPr sz="600">
                <a:solidFill>
                  <a:schemeClr val="tx1"/>
                </a:solidFill>
              </a:defRPr>
            </a:lvl1pPr>
          </a:lstStyle>
          <a:p>
            <a:r>
              <a:rPr lang="de-CH" dirty="0"/>
              <a:t>Titel Vortrag, Autor, DD.MM.YY  </a:t>
            </a:r>
          </a:p>
        </p:txBody>
      </p:sp>
      <p:sp>
        <p:nvSpPr>
          <p:cNvPr id="5" name="Fußzeilenplatzhalter 4"/>
          <p:cNvSpPr>
            <a:spLocks noGrp="1"/>
          </p:cNvSpPr>
          <p:nvPr>
            <p:ph type="ftr" sz="quarter" idx="3"/>
          </p:nvPr>
        </p:nvSpPr>
        <p:spPr>
          <a:xfrm>
            <a:off x="6660232" y="6525344"/>
            <a:ext cx="1908212" cy="180000"/>
          </a:xfrm>
          <a:prstGeom prst="rect">
            <a:avLst/>
          </a:prstGeom>
        </p:spPr>
        <p:txBody>
          <a:bodyPr vert="horz" lIns="0" tIns="21600" rIns="0" bIns="0" rtlCol="0" anchor="t" anchorCtr="0"/>
          <a:lstStyle>
            <a:lvl1pPr algn="ctr">
              <a:defRPr sz="600" b="1">
                <a:solidFill>
                  <a:schemeClr val="tx1"/>
                </a:solidFill>
              </a:defRPr>
            </a:lvl1pPr>
          </a:lstStyle>
          <a:p>
            <a:pPr algn="r"/>
            <a:r>
              <a:rPr lang="de-CH" dirty="0"/>
              <a:t>Universität Basel</a:t>
            </a:r>
          </a:p>
        </p:txBody>
      </p:sp>
      <p:sp>
        <p:nvSpPr>
          <p:cNvPr id="6" name="Foliennummernplatzhalter 5"/>
          <p:cNvSpPr>
            <a:spLocks noGrp="1"/>
          </p:cNvSpPr>
          <p:nvPr>
            <p:ph type="sldNum" sz="quarter" idx="4"/>
          </p:nvPr>
        </p:nvSpPr>
        <p:spPr>
          <a:xfrm>
            <a:off x="8568444" y="6525344"/>
            <a:ext cx="143756" cy="180000"/>
          </a:xfrm>
          <a:prstGeom prst="rect">
            <a:avLst/>
          </a:prstGeom>
        </p:spPr>
        <p:txBody>
          <a:bodyPr vert="horz" lIns="0" tIns="21600" rIns="0" bIns="0" rtlCol="0" anchor="t" anchorCtr="0"/>
          <a:lstStyle>
            <a:lvl1pPr algn="r">
              <a:defRPr sz="600">
                <a:solidFill>
                  <a:schemeClr val="tx1"/>
                </a:solidFill>
              </a:defRPr>
            </a:lvl1pPr>
          </a:lstStyle>
          <a:p>
            <a:fld id="{B3811826-9277-4232-A2B5-17D05DFC7392}" type="slidenum">
              <a:rPr lang="de-CH" smtClean="0"/>
              <a:pPr/>
              <a:t>‹Nr.›</a:t>
            </a:fld>
            <a:endParaRPr lang="de-CH" dirty="0"/>
          </a:p>
        </p:txBody>
      </p:sp>
      <p:cxnSp>
        <p:nvCxnSpPr>
          <p:cNvPr id="10" name="Gerade Verbindung 9"/>
          <p:cNvCxnSpPr/>
          <p:nvPr/>
        </p:nvCxnSpPr>
        <p:spPr>
          <a:xfrm>
            <a:off x="432000" y="6453188"/>
            <a:ext cx="82802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0734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 id="2147483658" r:id="rId5"/>
    <p:sldLayoutId id="2147483659" r:id="rId6"/>
    <p:sldLayoutId id="2147483660" r:id="rId7"/>
    <p:sldLayoutId id="2147483661" r:id="rId8"/>
    <p:sldLayoutId id="2147483654" r:id="rId9"/>
    <p:sldLayoutId id="2147483655" r:id="rId10"/>
  </p:sldLayoutIdLst>
  <p:hf hdr="0"/>
  <p:txStyles>
    <p:titleStyle>
      <a:lvl1pPr algn="l" defTabSz="914400" rtl="0" eaLnBrk="1" latinLnBrk="0" hangingPunct="1">
        <a:lnSpc>
          <a:spcPts val="2500"/>
        </a:lnSpc>
        <a:spcBef>
          <a:spcPct val="0"/>
        </a:spcBef>
        <a:buNone/>
        <a:defRPr sz="2300" b="1" kern="1200">
          <a:solidFill>
            <a:schemeClr val="tx1"/>
          </a:solidFill>
          <a:latin typeface="+mj-lt"/>
          <a:ea typeface="+mj-ea"/>
          <a:cs typeface="+mj-cs"/>
        </a:defRPr>
      </a:lvl1pPr>
    </p:titleStyle>
    <p:bodyStyle>
      <a:lvl1pPr marL="0" indent="0" algn="l" defTabSz="914400" rtl="0" eaLnBrk="1" latinLnBrk="0" hangingPunct="1">
        <a:spcBef>
          <a:spcPts val="0"/>
        </a:spcBef>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en.wikipedia.org/wiki/Greek_languag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en.wikipedia.org/wiki/Greek_languag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en.wikipedia.org/wiki/Greek_languag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en.wikipedia.org/wiki/Greek_languag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9.xml"/><Relationship Id="rId2" Type="http://schemas.openxmlformats.org/officeDocument/2006/relationships/hyperlink" Target="https://www.google.com/imgres?imgurl=https://cdn.babymarkt.com/babymarkt/img/565129/900/schleich-zebra-stute-14810-a227846.jpg&amp;imgrefurl=https://www.baby-markt.ch/schleich-zebra-stute-14810-a227846.html&amp;tbnid=uE2tPUGgwZiUSM&amp;vet=12ahUKEwi-36_7-63mAhVNlLQKHQq7Dy0QMygCegUIARCJAg..i&amp;docid=0n-_qBl6yZO8PM&amp;w=900&amp;h=900&amp;q=zebra&amp;client=firefox-b-d&amp;ved=2ahUKEwi-36_7-63mAhVNlLQKHQq7Dy0QMygCegUIARCJA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s://ipython-books.github.io/124-simulating-a-partial-differential-equation-" TargetMode="External"/><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jpeg"/><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9.xml"/><Relationship Id="rId2" Type="http://schemas.openxmlformats.org/officeDocument/2006/relationships/hyperlink" Target="https://www.google.com/imgres?imgurl=https://cdn.babymarkt.com/babymarkt/img/565129/900/schleich-zebra-stute-14810-a227846.jpg&amp;imgrefurl=https://www.baby-markt.ch/schleich-zebra-stute-14810-a227846.html&amp;tbnid=uE2tPUGgwZiUSM&amp;vet=12ahUKEwi-36_7-63mAhVNlLQKHQq7Dy0QMygCegUIARCJAg..i&amp;docid=0n-_qBl6yZO8PM&amp;w=900&amp;h=900&amp;q=zebra&amp;client=firefox-b-d&amp;ved=2ahUKEwi-36_7-63mAhVNlLQKHQq7Dy0QMygCegUIARCJA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1" Type="http://schemas.openxmlformats.org/officeDocument/2006/relationships/hyperlink" Target="https://en.wikipedia.org/wiki/Alan_Turing" TargetMode="External"/><Relationship Id="rId12" Type="http://schemas.openxmlformats.org/officeDocument/2006/relationships/hyperlink" Target="https://de.wikipedia.org/wiki/Datei:Diffusion.svg" TargetMode="External"/><Relationship Id="rId1" Type="http://schemas.openxmlformats.org/officeDocument/2006/relationships/slideLayout" Target="../slideLayouts/slideLayout9.xml"/><Relationship Id="rId2" Type="http://schemas.openxmlformats.org/officeDocument/2006/relationships/hyperlink" Target="http://www.bbaw.de/Mitglieder/MitgliedDetails?fm_id=407" TargetMode="External"/><Relationship Id="rId3" Type="http://schemas.openxmlformats.org/officeDocument/2006/relationships/hyperlink" Target="https://www.biography.com/scientist/alan-turing" TargetMode="External"/><Relationship Id="rId4" Type="http://schemas.openxmlformats.org/officeDocument/2006/relationships/hyperlink" Target="https://www.britannica.com/biography/Alan-Turing" TargetMode="External"/><Relationship Id="rId5" Type="http://schemas.openxmlformats.org/officeDocument/2006/relationships/hyperlink" Target="https://dev.biologists.org/content/143/8/1231" TargetMode="External"/><Relationship Id="rId6" Type="http://schemas.openxmlformats.org/officeDocument/2006/relationships/hyperlink" Target="https://www.ncbi.nlm.nih.gov/pmc/articles/PMC3363033" TargetMode="External"/><Relationship Id="rId7" Type="http://schemas.openxmlformats.org/officeDocument/2006/relationships/hyperlink" Target="https://phys.org/news/2014-07-mathematical-theory-alan-turing-formation.html" TargetMode="External"/><Relationship Id="rId8" Type="http://schemas.openxmlformats.org/officeDocument/2006/relationships/hyperlink" Target="https://www.researchgate.net/figure/Typical-Turing-patterns-of-N-in-model-4-with-parameters-b-0-25-g-0-50-d-1-0_fig2_231021430" TargetMode="External"/><Relationship Id="rId9" Type="http://schemas.openxmlformats.org/officeDocument/2006/relationships/hyperlink" Target="https://science.sciencemag.org/content/337/6100/1289" TargetMode="External"/><Relationship Id="rId10" Type="http://schemas.openxmlformats.org/officeDocument/2006/relationships/hyperlink" Target="https://www.turing.org.u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hyperlink" Target="https://cdn.britannica.com/81/191581-050-8C0A8CD3/Alan-Turing.jpg" TargetMode="External"/><Relationship Id="rId6" Type="http://schemas.openxmlformats.org/officeDocument/2006/relationships/image" Target="../media/image6.jpeg"/><Relationship Id="rId1" Type="http://schemas.openxmlformats.org/officeDocument/2006/relationships/slideLayout" Target="../slideLayouts/slideLayout9.xml"/><Relationship Id="rId2" Type="http://schemas.openxmlformats.org/officeDocument/2006/relationships/hyperlink" Target="https://en.wikipedia.org/wiki/File:Alan_Turing_Aged_16.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hyperlink" Target="https://cdn.britannica.com/81/191581-050-8C0A8CD3/Alan-Turing.jpg" TargetMode="External"/><Relationship Id="rId6" Type="http://schemas.openxmlformats.org/officeDocument/2006/relationships/image" Target="../media/image6.jpeg"/><Relationship Id="rId1" Type="http://schemas.openxmlformats.org/officeDocument/2006/relationships/slideLayout" Target="../slideLayouts/slideLayout9.xml"/><Relationship Id="rId2" Type="http://schemas.openxmlformats.org/officeDocument/2006/relationships/hyperlink" Target="https://en.wikipedia.org/wiki/File:Alan_Turing_Aged_16.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hyperlink" Target="https://cdn.britannica.com/81/191581-050-8C0A8CD3/Alan-Turing.jpg" TargetMode="External"/><Relationship Id="rId6" Type="http://schemas.openxmlformats.org/officeDocument/2006/relationships/image" Target="../media/image6.jpeg"/><Relationship Id="rId1" Type="http://schemas.openxmlformats.org/officeDocument/2006/relationships/slideLayout" Target="../slideLayouts/slideLayout9.xml"/><Relationship Id="rId2" Type="http://schemas.openxmlformats.org/officeDocument/2006/relationships/hyperlink" Target="https://en.wikipedia.org/wiki/File:Alan_Turing_Aged_16.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hyperlink" Target="https://cdn.britannica.com/81/191581-050-8C0A8CD3/Alan-Turing.jpg" TargetMode="External"/><Relationship Id="rId6" Type="http://schemas.openxmlformats.org/officeDocument/2006/relationships/image" Target="../media/image6.jpeg"/><Relationship Id="rId1" Type="http://schemas.openxmlformats.org/officeDocument/2006/relationships/slideLayout" Target="../slideLayouts/slideLayout9.xml"/><Relationship Id="rId2" Type="http://schemas.openxmlformats.org/officeDocument/2006/relationships/hyperlink" Target="https://en.wikipedia.org/wiki/File:Alan_Turing_Aged_16.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hyperlink" Target="https://cdn.britannica.com/81/191581-050-8C0A8CD3/Alan-Turing.jpg" TargetMode="External"/><Relationship Id="rId6" Type="http://schemas.openxmlformats.org/officeDocument/2006/relationships/image" Target="../media/image6.jpeg"/><Relationship Id="rId1" Type="http://schemas.openxmlformats.org/officeDocument/2006/relationships/slideLayout" Target="../slideLayouts/slideLayout9.xml"/><Relationship Id="rId2" Type="http://schemas.openxmlformats.org/officeDocument/2006/relationships/hyperlink" Target="https://en.wikipedia.org/wiki/File:Alan_Turing_Aged_16.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The Chemical Basis of Morphogenesis</a:t>
            </a:r>
            <a:r>
              <a:rPr lang="de-CH" dirty="0"/>
              <a:t/>
            </a:r>
            <a:br>
              <a:rPr lang="de-CH" dirty="0"/>
            </a:br>
            <a:endParaRPr lang="de-CH" b="0" dirty="0"/>
          </a:p>
        </p:txBody>
      </p:sp>
      <p:sp>
        <p:nvSpPr>
          <p:cNvPr id="3" name="Untertitel 2"/>
          <p:cNvSpPr>
            <a:spLocks noGrp="1"/>
          </p:cNvSpPr>
          <p:nvPr>
            <p:ph type="subTitle" idx="1"/>
          </p:nvPr>
        </p:nvSpPr>
        <p:spPr>
          <a:xfrm>
            <a:off x="971550" y="2780928"/>
            <a:ext cx="6800850" cy="324036"/>
          </a:xfrm>
        </p:spPr>
        <p:txBody>
          <a:bodyPr/>
          <a:lstStyle/>
          <a:p>
            <a:r>
              <a:rPr lang="de-CH" sz="2000" dirty="0"/>
              <a:t>Group 1 – 13.12.2019</a:t>
            </a:r>
          </a:p>
        </p:txBody>
      </p:sp>
    </p:spTree>
    <p:extLst>
      <p:ext uri="{BB962C8B-B14F-4D97-AF65-F5344CB8AC3E}">
        <p14:creationId xmlns:p14="http://schemas.microsoft.com/office/powerpoint/2010/main" val="9645410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Structure</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10</a:t>
            </a:fld>
            <a:endParaRPr lang="de-CH" dirty="0"/>
          </a:p>
        </p:txBody>
      </p:sp>
      <p:sp>
        <p:nvSpPr>
          <p:cNvPr id="6" name="Textfeld 5">
            <a:extLst>
              <a:ext uri="{FF2B5EF4-FFF2-40B4-BE49-F238E27FC236}">
                <a16:creationId xmlns:a16="http://schemas.microsoft.com/office/drawing/2014/main" xmlns="" id="{E7F4D349-C2CC-D843-B946-3E98BCDBB067}"/>
              </a:ext>
            </a:extLst>
          </p:cNvPr>
          <p:cNvSpPr txBox="1"/>
          <p:nvPr/>
        </p:nvSpPr>
        <p:spPr>
          <a:xfrm>
            <a:off x="3268639" y="5213445"/>
            <a:ext cx="0" cy="0"/>
          </a:xfrm>
          <a:prstGeom prst="rect">
            <a:avLst/>
          </a:prstGeom>
          <a:noFill/>
        </p:spPr>
        <p:txBody>
          <a:bodyPr wrap="none" lIns="0" tIns="0" rIns="0" bIns="0" rtlCol="0">
            <a:noAutofit/>
          </a:bodyPr>
          <a:lstStyle/>
          <a:p>
            <a:pPr>
              <a:lnSpc>
                <a:spcPts val="2200"/>
              </a:lnSpc>
            </a:pPr>
            <a:endParaRPr lang="de-DE" dirty="0"/>
          </a:p>
        </p:txBody>
      </p:sp>
      <p:sp>
        <p:nvSpPr>
          <p:cNvPr id="7" name="Textfeld 6">
            <a:extLst>
              <a:ext uri="{FF2B5EF4-FFF2-40B4-BE49-F238E27FC236}">
                <a16:creationId xmlns:a16="http://schemas.microsoft.com/office/drawing/2014/main" xmlns="" id="{1D651873-1547-BF4E-AAFB-5F075F7060EA}"/>
              </a:ext>
            </a:extLst>
          </p:cNvPr>
          <p:cNvSpPr txBox="1"/>
          <p:nvPr/>
        </p:nvSpPr>
        <p:spPr>
          <a:xfrm>
            <a:off x="431800" y="1160749"/>
            <a:ext cx="8280400" cy="514857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DE" dirty="0" err="1"/>
              <a:t>Introduction</a:t>
            </a:r>
            <a:endParaRPr lang="de-DE" dirty="0"/>
          </a:p>
          <a:p>
            <a:pPr marL="285750" indent="-285750">
              <a:lnSpc>
                <a:spcPts val="2200"/>
              </a:lnSpc>
              <a:buFont typeface="Arial" panose="020B0604020202020204" pitchFamily="34" charset="0"/>
              <a:buChar char="•"/>
            </a:pPr>
            <a:endParaRPr lang="de-DE" dirty="0"/>
          </a:p>
          <a:p>
            <a:pPr marL="285750" indent="-285750">
              <a:lnSpc>
                <a:spcPts val="2200"/>
              </a:lnSpc>
              <a:buFont typeface="Arial" panose="020B0604020202020204" pitchFamily="34" charset="0"/>
              <a:buChar char="•"/>
            </a:pPr>
            <a:r>
              <a:rPr lang="de-DE" dirty="0" err="1"/>
              <a:t>Turing‘s</a:t>
            </a:r>
            <a:r>
              <a:rPr lang="de-DE" dirty="0"/>
              <a:t> </a:t>
            </a:r>
            <a:r>
              <a:rPr lang="de-DE" dirty="0" err="1"/>
              <a:t>famous</a:t>
            </a:r>
            <a:r>
              <a:rPr lang="de-DE" dirty="0"/>
              <a:t> </a:t>
            </a:r>
            <a:r>
              <a:rPr lang="de-DE" dirty="0" err="1"/>
              <a:t>paper</a:t>
            </a:r>
            <a:endParaRPr lang="de-DE" dirty="0"/>
          </a:p>
          <a:p>
            <a:pPr marL="742950" lvl="1" indent="-285750">
              <a:lnSpc>
                <a:spcPts val="2200"/>
              </a:lnSpc>
              <a:buFont typeface="Arial" panose="020B0604020202020204" pitchFamily="34" charset="0"/>
              <a:buChar char="•"/>
            </a:pPr>
            <a:r>
              <a:rPr lang="de-DE" dirty="0"/>
              <a:t>Main </a:t>
            </a:r>
            <a:r>
              <a:rPr lang="de-DE" dirty="0" err="1"/>
              <a:t>idea</a:t>
            </a:r>
            <a:endParaRPr lang="de-DE" dirty="0"/>
          </a:p>
          <a:p>
            <a:pPr marL="742950" lvl="1" indent="-285750">
              <a:lnSpc>
                <a:spcPts val="2200"/>
              </a:lnSpc>
              <a:buFont typeface="Arial" panose="020B0604020202020204" pitchFamily="34" charset="0"/>
              <a:buChar char="•"/>
            </a:pPr>
            <a:r>
              <a:rPr lang="de-DE" dirty="0"/>
              <a:t>3 </a:t>
            </a:r>
            <a:r>
              <a:rPr lang="de-DE" dirty="0" err="1"/>
              <a:t>Approaches</a:t>
            </a:r>
            <a:endParaRPr lang="de-DE" dirty="0"/>
          </a:p>
          <a:p>
            <a:pPr lvl="1">
              <a:lnSpc>
                <a:spcPts val="2200"/>
              </a:lnSpc>
            </a:pPr>
            <a:endParaRPr lang="de-DE" dirty="0"/>
          </a:p>
          <a:p>
            <a:pPr marL="285750" indent="-285750">
              <a:lnSpc>
                <a:spcPts val="2200"/>
              </a:lnSpc>
              <a:buFont typeface="Arial" panose="020B0604020202020204" pitchFamily="34" charset="0"/>
              <a:buChar char="•"/>
            </a:pPr>
            <a:r>
              <a:rPr lang="de-CH" dirty="0" err="1" smtClean="0"/>
              <a:t>Excursions</a:t>
            </a:r>
            <a:endParaRPr lang="de-CH" dirty="0"/>
          </a:p>
          <a:p>
            <a:pPr marL="742950" lvl="1" indent="-285750">
              <a:lnSpc>
                <a:spcPts val="2200"/>
              </a:lnSpc>
              <a:buFont typeface="Arial" panose="020B0604020202020204" pitchFamily="34" charset="0"/>
              <a:buChar char="•"/>
            </a:pPr>
            <a:r>
              <a:rPr lang="de-CH" dirty="0"/>
              <a:t>Patterns</a:t>
            </a:r>
          </a:p>
          <a:p>
            <a:pPr marL="742950" lvl="1" indent="-285750">
              <a:lnSpc>
                <a:spcPts val="2200"/>
              </a:lnSpc>
              <a:buFont typeface="Arial" panose="020B0604020202020204" pitchFamily="34" charset="0"/>
              <a:buChar char="•"/>
            </a:pPr>
            <a:r>
              <a:rPr lang="de-CH" dirty="0"/>
              <a:t>Hydra</a:t>
            </a:r>
          </a:p>
          <a:p>
            <a:pPr lvl="1">
              <a:lnSpc>
                <a:spcPts val="2200"/>
              </a:lnSpc>
            </a:pPr>
            <a:endParaRPr lang="de-CH" dirty="0"/>
          </a:p>
          <a:p>
            <a:pPr marL="285750" indent="-285750">
              <a:lnSpc>
                <a:spcPts val="2200"/>
              </a:lnSpc>
              <a:buFont typeface="Arial" panose="020B0604020202020204" pitchFamily="34" charset="0"/>
              <a:buChar char="•"/>
            </a:pPr>
            <a:r>
              <a:rPr lang="de-CH" dirty="0" smtClean="0"/>
              <a:t>Research </a:t>
            </a:r>
            <a:r>
              <a:rPr lang="de-CH" dirty="0" err="1"/>
              <a:t>today</a:t>
            </a:r>
            <a:endParaRPr lang="de-CH" dirty="0"/>
          </a:p>
          <a:p>
            <a:pPr marL="742950" lvl="1" indent="-285750">
              <a:lnSpc>
                <a:spcPts val="2200"/>
              </a:lnSpc>
              <a:buFont typeface="Arial" panose="020B0604020202020204" pitchFamily="34" charset="0"/>
              <a:buChar char="•"/>
            </a:pPr>
            <a:r>
              <a:rPr lang="de-CH" dirty="0" err="1"/>
              <a:t>Crowd</a:t>
            </a:r>
            <a:r>
              <a:rPr lang="de-CH" dirty="0"/>
              <a:t> </a:t>
            </a:r>
            <a:r>
              <a:rPr lang="de-CH" dirty="0" err="1"/>
              <a:t>Simulations</a:t>
            </a:r>
            <a:endParaRPr lang="de-CH" dirty="0"/>
          </a:p>
          <a:p>
            <a:pPr>
              <a:lnSpc>
                <a:spcPts val="2200"/>
              </a:lnSpc>
            </a:pPr>
            <a:endParaRPr lang="de-CH" dirty="0"/>
          </a:p>
          <a:p>
            <a:pPr marL="285750" indent="-285750">
              <a:lnSpc>
                <a:spcPts val="2200"/>
              </a:lnSpc>
              <a:buFont typeface="Arial" panose="020B0604020202020204" pitchFamily="34" charset="0"/>
              <a:buChar char="•"/>
            </a:pPr>
            <a:r>
              <a:rPr lang="de-CH" dirty="0"/>
              <a:t>Take Home</a:t>
            </a:r>
          </a:p>
        </p:txBody>
      </p:sp>
    </p:spTree>
    <p:extLst>
      <p:ext uri="{BB962C8B-B14F-4D97-AF65-F5344CB8AC3E}">
        <p14:creationId xmlns:p14="http://schemas.microsoft.com/office/powerpoint/2010/main" val="35291055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pPr algn="ctr"/>
            <a:r>
              <a:rPr lang="de-DE" dirty="0" smtClean="0"/>
              <a:t>Video on </a:t>
            </a:r>
            <a:r>
              <a:rPr lang="de-DE" dirty="0" err="1" smtClean="0"/>
              <a:t>patterns</a:t>
            </a:r>
            <a:r>
              <a:rPr lang="de-DE" smtClean="0"/>
              <a:t>!</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11</a:t>
            </a:fld>
            <a:endParaRPr lang="de-CH" dirty="0"/>
          </a:p>
        </p:txBody>
      </p:sp>
      <p:sp>
        <p:nvSpPr>
          <p:cNvPr id="6" name="Textfeld 5">
            <a:extLst>
              <a:ext uri="{FF2B5EF4-FFF2-40B4-BE49-F238E27FC236}">
                <a16:creationId xmlns:a16="http://schemas.microsoft.com/office/drawing/2014/main" xmlns="" id="{7D43F437-6396-0E4C-A14B-4168A39D1F71}"/>
              </a:ext>
            </a:extLst>
          </p:cNvPr>
          <p:cNvSpPr txBox="1"/>
          <p:nvPr/>
        </p:nvSpPr>
        <p:spPr>
          <a:xfrm>
            <a:off x="850392" y="1938528"/>
            <a:ext cx="0" cy="0"/>
          </a:xfrm>
          <a:prstGeom prst="rect">
            <a:avLst/>
          </a:prstGeom>
          <a:noFill/>
        </p:spPr>
        <p:txBody>
          <a:bodyPr wrap="none" lIns="0" tIns="0" rIns="0" bIns="0" rtlCol="0">
            <a:noAutofit/>
          </a:bodyPr>
          <a:lstStyle/>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p:txBody>
      </p:sp>
    </p:spTree>
    <p:extLst>
      <p:ext uri="{BB962C8B-B14F-4D97-AF65-F5344CB8AC3E}">
        <p14:creationId xmlns:p14="http://schemas.microsoft.com/office/powerpoint/2010/main" val="18805491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Introduction</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12</a:t>
            </a:fld>
            <a:endParaRPr lang="de-CH" dirty="0"/>
          </a:p>
        </p:txBody>
      </p:sp>
      <p:sp>
        <p:nvSpPr>
          <p:cNvPr id="6" name="Textfeld 5">
            <a:extLst>
              <a:ext uri="{FF2B5EF4-FFF2-40B4-BE49-F238E27FC236}">
                <a16:creationId xmlns:a16="http://schemas.microsoft.com/office/drawing/2014/main" xmlns="" id="{7D43F437-6396-0E4C-A14B-4168A39D1F71}"/>
              </a:ext>
            </a:extLst>
          </p:cNvPr>
          <p:cNvSpPr txBox="1"/>
          <p:nvPr/>
        </p:nvSpPr>
        <p:spPr>
          <a:xfrm>
            <a:off x="850392" y="1938528"/>
            <a:ext cx="0" cy="0"/>
          </a:xfrm>
          <a:prstGeom prst="rect">
            <a:avLst/>
          </a:prstGeom>
          <a:noFill/>
        </p:spPr>
        <p:txBody>
          <a:bodyPr wrap="none" lIns="0" tIns="0" rIns="0" bIns="0" rtlCol="0">
            <a:noAutofit/>
          </a:bodyPr>
          <a:lstStyle/>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p:txBody>
      </p:sp>
      <p:sp>
        <p:nvSpPr>
          <p:cNvPr id="7" name="Textfeld 6">
            <a:extLst>
              <a:ext uri="{FF2B5EF4-FFF2-40B4-BE49-F238E27FC236}">
                <a16:creationId xmlns:a16="http://schemas.microsoft.com/office/drawing/2014/main" xmlns="" id="{FF4B5B5F-952E-494E-B582-DE6E2D00744F}"/>
              </a:ext>
            </a:extLst>
          </p:cNvPr>
          <p:cNvSpPr txBox="1"/>
          <p:nvPr/>
        </p:nvSpPr>
        <p:spPr>
          <a:xfrm>
            <a:off x="431800" y="1160749"/>
            <a:ext cx="8280400"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b="1" dirty="0"/>
              <a:t>Morphogenesis</a:t>
            </a:r>
          </a:p>
          <a:p>
            <a:pPr lvl="1">
              <a:lnSpc>
                <a:spcPts val="2200"/>
              </a:lnSpc>
            </a:pPr>
            <a:endParaRPr lang="de-CH" b="1" dirty="0">
              <a:hlinkClick r:id="rId2" tooltip="Greek language"/>
            </a:endParaRPr>
          </a:p>
          <a:p>
            <a:pPr marL="285750" indent="-285750">
              <a:lnSpc>
                <a:spcPts val="2200"/>
              </a:lnSpc>
              <a:buFont typeface="Arial" panose="020B0604020202020204" pitchFamily="34" charset="0"/>
              <a:buChar char="•"/>
            </a:pPr>
            <a:endParaRPr lang="de-CH" b="1" dirty="0"/>
          </a:p>
        </p:txBody>
      </p:sp>
    </p:spTree>
    <p:extLst>
      <p:ext uri="{BB962C8B-B14F-4D97-AF65-F5344CB8AC3E}">
        <p14:creationId xmlns:p14="http://schemas.microsoft.com/office/powerpoint/2010/main" val="37039638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Introduction</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13</a:t>
            </a:fld>
            <a:endParaRPr lang="de-CH" dirty="0"/>
          </a:p>
        </p:txBody>
      </p:sp>
      <p:sp>
        <p:nvSpPr>
          <p:cNvPr id="6" name="Textfeld 5">
            <a:extLst>
              <a:ext uri="{FF2B5EF4-FFF2-40B4-BE49-F238E27FC236}">
                <a16:creationId xmlns:a16="http://schemas.microsoft.com/office/drawing/2014/main" xmlns="" id="{7D43F437-6396-0E4C-A14B-4168A39D1F71}"/>
              </a:ext>
            </a:extLst>
          </p:cNvPr>
          <p:cNvSpPr txBox="1"/>
          <p:nvPr/>
        </p:nvSpPr>
        <p:spPr>
          <a:xfrm>
            <a:off x="850392" y="1938528"/>
            <a:ext cx="0" cy="0"/>
          </a:xfrm>
          <a:prstGeom prst="rect">
            <a:avLst/>
          </a:prstGeom>
          <a:noFill/>
        </p:spPr>
        <p:txBody>
          <a:bodyPr wrap="none" lIns="0" tIns="0" rIns="0" bIns="0" rtlCol="0">
            <a:noAutofit/>
          </a:bodyPr>
          <a:lstStyle/>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p:txBody>
      </p:sp>
      <p:sp>
        <p:nvSpPr>
          <p:cNvPr id="7" name="Textfeld 6">
            <a:extLst>
              <a:ext uri="{FF2B5EF4-FFF2-40B4-BE49-F238E27FC236}">
                <a16:creationId xmlns:a16="http://schemas.microsoft.com/office/drawing/2014/main" xmlns="" id="{FF4B5B5F-952E-494E-B582-DE6E2D00744F}"/>
              </a:ext>
            </a:extLst>
          </p:cNvPr>
          <p:cNvSpPr txBox="1"/>
          <p:nvPr/>
        </p:nvSpPr>
        <p:spPr>
          <a:xfrm>
            <a:off x="431800" y="1160749"/>
            <a:ext cx="8280400"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b="1" dirty="0"/>
              <a:t>Morphogenesis</a:t>
            </a:r>
          </a:p>
          <a:p>
            <a:pPr lvl="1">
              <a:lnSpc>
                <a:spcPts val="2200"/>
              </a:lnSpc>
            </a:pPr>
            <a:endParaRPr lang="de-CH" b="1" dirty="0">
              <a:hlinkClick r:id="rId2" tooltip="Greek language"/>
            </a:endParaRPr>
          </a:p>
          <a:p>
            <a:pPr lvl="1">
              <a:lnSpc>
                <a:spcPts val="2200"/>
              </a:lnSpc>
            </a:pPr>
            <a:r>
              <a:rPr lang="de-CH" dirty="0" err="1"/>
              <a:t>Greek</a:t>
            </a:r>
            <a:r>
              <a:rPr lang="de-CH" dirty="0"/>
              <a:t>:	</a:t>
            </a:r>
            <a:r>
              <a:rPr lang="de-CH" dirty="0" err="1"/>
              <a:t>morphê</a:t>
            </a:r>
            <a:r>
              <a:rPr lang="de-CH" dirty="0"/>
              <a:t> = </a:t>
            </a:r>
            <a:r>
              <a:rPr lang="de-CH" dirty="0" err="1"/>
              <a:t>shape</a:t>
            </a:r>
            <a:endParaRPr lang="de-CH" dirty="0"/>
          </a:p>
          <a:p>
            <a:pPr lvl="2">
              <a:lnSpc>
                <a:spcPts val="2200"/>
              </a:lnSpc>
            </a:pPr>
            <a:r>
              <a:rPr lang="de-CH" dirty="0"/>
              <a:t>	</a:t>
            </a:r>
            <a:r>
              <a:rPr lang="de-CH" dirty="0" err="1"/>
              <a:t>genesis</a:t>
            </a:r>
            <a:r>
              <a:rPr lang="de-CH" dirty="0"/>
              <a:t> = </a:t>
            </a:r>
            <a:r>
              <a:rPr lang="de-CH" dirty="0" err="1"/>
              <a:t>creation</a:t>
            </a:r>
            <a:endParaRPr lang="de-CH" dirty="0"/>
          </a:p>
          <a:p>
            <a:pPr marL="742950" lvl="1" indent="-285750">
              <a:lnSpc>
                <a:spcPts val="2200"/>
              </a:lnSpc>
              <a:buFont typeface="Wingdings" pitchFamily="2" charset="2"/>
              <a:buChar char="à"/>
            </a:pPr>
            <a:r>
              <a:rPr lang="de-CH" dirty="0"/>
              <a:t>«</a:t>
            </a:r>
            <a:r>
              <a:rPr lang="de-CH" dirty="0" err="1"/>
              <a:t>beginning</a:t>
            </a:r>
            <a:r>
              <a:rPr lang="de-CH" dirty="0"/>
              <a:t> </a:t>
            </a:r>
            <a:r>
              <a:rPr lang="de-CH" dirty="0" err="1"/>
              <a:t>of</a:t>
            </a:r>
            <a:r>
              <a:rPr lang="de-CH" dirty="0"/>
              <a:t> </a:t>
            </a:r>
            <a:r>
              <a:rPr lang="de-CH" dirty="0" err="1"/>
              <a:t>the</a:t>
            </a:r>
            <a:r>
              <a:rPr lang="de-CH" dirty="0"/>
              <a:t> </a:t>
            </a:r>
            <a:r>
              <a:rPr lang="de-CH" dirty="0" err="1"/>
              <a:t>shape</a:t>
            </a:r>
            <a:r>
              <a:rPr lang="de-CH" dirty="0"/>
              <a:t>»</a:t>
            </a:r>
          </a:p>
          <a:p>
            <a:pPr lvl="1">
              <a:lnSpc>
                <a:spcPts val="2200"/>
              </a:lnSpc>
            </a:pPr>
            <a:endParaRPr lang="de-CH" dirty="0"/>
          </a:p>
          <a:p>
            <a:pPr marL="285750" indent="-285750">
              <a:lnSpc>
                <a:spcPts val="2200"/>
              </a:lnSpc>
              <a:buFont typeface="Arial" panose="020B0604020202020204" pitchFamily="34" charset="0"/>
              <a:buChar char="•"/>
            </a:pPr>
            <a:endParaRPr lang="de-CH" dirty="0"/>
          </a:p>
          <a:p>
            <a:pPr marL="285750" indent="-285750">
              <a:lnSpc>
                <a:spcPts val="2200"/>
              </a:lnSpc>
              <a:buFont typeface="Arial" panose="020B0604020202020204" pitchFamily="34" charset="0"/>
              <a:buChar char="•"/>
            </a:pPr>
            <a:endParaRPr lang="de-CH" b="1" dirty="0"/>
          </a:p>
        </p:txBody>
      </p:sp>
    </p:spTree>
    <p:extLst>
      <p:ext uri="{BB962C8B-B14F-4D97-AF65-F5344CB8AC3E}">
        <p14:creationId xmlns:p14="http://schemas.microsoft.com/office/powerpoint/2010/main" val="12365452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Introduction</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14</a:t>
            </a:fld>
            <a:endParaRPr lang="de-CH" dirty="0"/>
          </a:p>
        </p:txBody>
      </p:sp>
      <p:sp>
        <p:nvSpPr>
          <p:cNvPr id="6" name="Textfeld 5">
            <a:extLst>
              <a:ext uri="{FF2B5EF4-FFF2-40B4-BE49-F238E27FC236}">
                <a16:creationId xmlns:a16="http://schemas.microsoft.com/office/drawing/2014/main" xmlns="" id="{7D43F437-6396-0E4C-A14B-4168A39D1F71}"/>
              </a:ext>
            </a:extLst>
          </p:cNvPr>
          <p:cNvSpPr txBox="1"/>
          <p:nvPr/>
        </p:nvSpPr>
        <p:spPr>
          <a:xfrm>
            <a:off x="850392" y="1938528"/>
            <a:ext cx="0" cy="0"/>
          </a:xfrm>
          <a:prstGeom prst="rect">
            <a:avLst/>
          </a:prstGeom>
          <a:noFill/>
        </p:spPr>
        <p:txBody>
          <a:bodyPr wrap="none" lIns="0" tIns="0" rIns="0" bIns="0" rtlCol="0">
            <a:noAutofit/>
          </a:bodyPr>
          <a:lstStyle/>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p:txBody>
      </p:sp>
      <p:sp>
        <p:nvSpPr>
          <p:cNvPr id="7" name="Textfeld 6">
            <a:extLst>
              <a:ext uri="{FF2B5EF4-FFF2-40B4-BE49-F238E27FC236}">
                <a16:creationId xmlns:a16="http://schemas.microsoft.com/office/drawing/2014/main" xmlns="" id="{FF4B5B5F-952E-494E-B582-DE6E2D00744F}"/>
              </a:ext>
            </a:extLst>
          </p:cNvPr>
          <p:cNvSpPr txBox="1"/>
          <p:nvPr/>
        </p:nvSpPr>
        <p:spPr>
          <a:xfrm>
            <a:off x="431800" y="1160749"/>
            <a:ext cx="8280400"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b="1" dirty="0"/>
              <a:t>Morphogenesis</a:t>
            </a:r>
          </a:p>
          <a:p>
            <a:pPr lvl="1">
              <a:lnSpc>
                <a:spcPts val="2200"/>
              </a:lnSpc>
            </a:pPr>
            <a:endParaRPr lang="de-CH" b="1" dirty="0">
              <a:hlinkClick r:id="rId2" tooltip="Greek language"/>
            </a:endParaRPr>
          </a:p>
          <a:p>
            <a:pPr lvl="1">
              <a:lnSpc>
                <a:spcPts val="2200"/>
              </a:lnSpc>
            </a:pPr>
            <a:r>
              <a:rPr lang="de-CH" dirty="0" err="1"/>
              <a:t>Greek</a:t>
            </a:r>
            <a:r>
              <a:rPr lang="de-CH" dirty="0"/>
              <a:t>:	</a:t>
            </a:r>
            <a:r>
              <a:rPr lang="de-CH" dirty="0" err="1"/>
              <a:t>morphê</a:t>
            </a:r>
            <a:r>
              <a:rPr lang="de-CH" dirty="0"/>
              <a:t> = </a:t>
            </a:r>
            <a:r>
              <a:rPr lang="de-CH" dirty="0" err="1"/>
              <a:t>shape</a:t>
            </a:r>
            <a:endParaRPr lang="de-CH" dirty="0"/>
          </a:p>
          <a:p>
            <a:pPr lvl="2">
              <a:lnSpc>
                <a:spcPts val="2200"/>
              </a:lnSpc>
            </a:pPr>
            <a:r>
              <a:rPr lang="de-CH" dirty="0"/>
              <a:t>	</a:t>
            </a:r>
            <a:r>
              <a:rPr lang="de-CH" dirty="0" err="1"/>
              <a:t>genesis</a:t>
            </a:r>
            <a:r>
              <a:rPr lang="de-CH" dirty="0"/>
              <a:t> = </a:t>
            </a:r>
            <a:r>
              <a:rPr lang="de-CH" dirty="0" err="1"/>
              <a:t>creation</a:t>
            </a:r>
            <a:endParaRPr lang="de-CH" dirty="0"/>
          </a:p>
          <a:p>
            <a:pPr marL="742950" lvl="1" indent="-285750">
              <a:lnSpc>
                <a:spcPts val="2200"/>
              </a:lnSpc>
              <a:buFont typeface="Wingdings" pitchFamily="2" charset="2"/>
              <a:buChar char="à"/>
            </a:pPr>
            <a:r>
              <a:rPr lang="de-CH" dirty="0"/>
              <a:t>«</a:t>
            </a:r>
            <a:r>
              <a:rPr lang="de-CH" dirty="0" err="1"/>
              <a:t>beginning</a:t>
            </a:r>
            <a:r>
              <a:rPr lang="de-CH" dirty="0"/>
              <a:t> </a:t>
            </a:r>
            <a:r>
              <a:rPr lang="de-CH" dirty="0" err="1"/>
              <a:t>of</a:t>
            </a:r>
            <a:r>
              <a:rPr lang="de-CH" dirty="0"/>
              <a:t> </a:t>
            </a:r>
            <a:r>
              <a:rPr lang="de-CH" dirty="0" err="1"/>
              <a:t>the</a:t>
            </a:r>
            <a:r>
              <a:rPr lang="de-CH" dirty="0"/>
              <a:t> </a:t>
            </a:r>
            <a:r>
              <a:rPr lang="de-CH" dirty="0" err="1"/>
              <a:t>shape</a:t>
            </a:r>
            <a:r>
              <a:rPr lang="de-CH" dirty="0"/>
              <a:t>»</a:t>
            </a:r>
          </a:p>
          <a:p>
            <a:pPr lvl="1">
              <a:lnSpc>
                <a:spcPts val="2200"/>
              </a:lnSpc>
            </a:pPr>
            <a:endParaRPr lang="de-CH" dirty="0"/>
          </a:p>
          <a:p>
            <a:pPr lvl="1">
              <a:lnSpc>
                <a:spcPts val="2200"/>
              </a:lnSpc>
            </a:pPr>
            <a:endParaRPr lang="de-CH" dirty="0"/>
          </a:p>
          <a:p>
            <a:pPr marL="285750" indent="-285750">
              <a:lnSpc>
                <a:spcPts val="2200"/>
              </a:lnSpc>
              <a:buFont typeface="Arial" panose="020B0604020202020204" pitchFamily="34" charset="0"/>
              <a:buChar char="•"/>
            </a:pPr>
            <a:r>
              <a:rPr lang="de-CH" b="1" dirty="0" err="1"/>
              <a:t>Morphogens</a:t>
            </a:r>
            <a:endParaRPr lang="de-CH" b="1" dirty="0"/>
          </a:p>
          <a:p>
            <a:pPr>
              <a:lnSpc>
                <a:spcPts val="2200"/>
              </a:lnSpc>
            </a:pPr>
            <a:endParaRPr lang="de-CH" dirty="0"/>
          </a:p>
          <a:p>
            <a:pPr marL="285750" indent="-285750">
              <a:lnSpc>
                <a:spcPts val="2200"/>
              </a:lnSpc>
              <a:buFont typeface="Arial" panose="020B0604020202020204" pitchFamily="34" charset="0"/>
              <a:buChar char="•"/>
            </a:pPr>
            <a:endParaRPr lang="de-CH" dirty="0"/>
          </a:p>
          <a:p>
            <a:pPr marL="285750" indent="-285750">
              <a:lnSpc>
                <a:spcPts val="2200"/>
              </a:lnSpc>
              <a:buFont typeface="Arial" panose="020B0604020202020204" pitchFamily="34" charset="0"/>
              <a:buChar char="•"/>
            </a:pPr>
            <a:endParaRPr lang="de-CH" b="1" dirty="0"/>
          </a:p>
        </p:txBody>
      </p:sp>
    </p:spTree>
    <p:extLst>
      <p:ext uri="{BB962C8B-B14F-4D97-AF65-F5344CB8AC3E}">
        <p14:creationId xmlns:p14="http://schemas.microsoft.com/office/powerpoint/2010/main" val="40220616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Introduction</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15</a:t>
            </a:fld>
            <a:endParaRPr lang="de-CH" dirty="0"/>
          </a:p>
        </p:txBody>
      </p:sp>
      <p:sp>
        <p:nvSpPr>
          <p:cNvPr id="6" name="Textfeld 5">
            <a:extLst>
              <a:ext uri="{FF2B5EF4-FFF2-40B4-BE49-F238E27FC236}">
                <a16:creationId xmlns:a16="http://schemas.microsoft.com/office/drawing/2014/main" xmlns="" id="{7D43F437-6396-0E4C-A14B-4168A39D1F71}"/>
              </a:ext>
            </a:extLst>
          </p:cNvPr>
          <p:cNvSpPr txBox="1"/>
          <p:nvPr/>
        </p:nvSpPr>
        <p:spPr>
          <a:xfrm>
            <a:off x="850392" y="1938528"/>
            <a:ext cx="0" cy="0"/>
          </a:xfrm>
          <a:prstGeom prst="rect">
            <a:avLst/>
          </a:prstGeom>
          <a:noFill/>
        </p:spPr>
        <p:txBody>
          <a:bodyPr wrap="none" lIns="0" tIns="0" rIns="0" bIns="0" rtlCol="0">
            <a:noAutofit/>
          </a:bodyPr>
          <a:lstStyle/>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p:txBody>
      </p:sp>
      <p:sp>
        <p:nvSpPr>
          <p:cNvPr id="7" name="Textfeld 6">
            <a:extLst>
              <a:ext uri="{FF2B5EF4-FFF2-40B4-BE49-F238E27FC236}">
                <a16:creationId xmlns:a16="http://schemas.microsoft.com/office/drawing/2014/main" xmlns="" id="{FF4B5B5F-952E-494E-B582-DE6E2D00744F}"/>
              </a:ext>
            </a:extLst>
          </p:cNvPr>
          <p:cNvSpPr txBox="1"/>
          <p:nvPr/>
        </p:nvSpPr>
        <p:spPr>
          <a:xfrm>
            <a:off x="431800" y="1160749"/>
            <a:ext cx="8280400"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b="1" dirty="0"/>
              <a:t>Morphogenesis</a:t>
            </a:r>
          </a:p>
          <a:p>
            <a:pPr lvl="1">
              <a:lnSpc>
                <a:spcPts val="2200"/>
              </a:lnSpc>
            </a:pPr>
            <a:endParaRPr lang="de-CH" b="1" dirty="0">
              <a:hlinkClick r:id="rId2" tooltip="Greek language"/>
            </a:endParaRPr>
          </a:p>
          <a:p>
            <a:pPr lvl="1">
              <a:lnSpc>
                <a:spcPts val="2200"/>
              </a:lnSpc>
            </a:pPr>
            <a:r>
              <a:rPr lang="de-CH" dirty="0" err="1"/>
              <a:t>Greek</a:t>
            </a:r>
            <a:r>
              <a:rPr lang="de-CH" dirty="0"/>
              <a:t>:	</a:t>
            </a:r>
            <a:r>
              <a:rPr lang="de-CH" dirty="0" err="1"/>
              <a:t>morphê</a:t>
            </a:r>
            <a:r>
              <a:rPr lang="de-CH" dirty="0"/>
              <a:t> = </a:t>
            </a:r>
            <a:r>
              <a:rPr lang="de-CH" dirty="0" err="1"/>
              <a:t>shape</a:t>
            </a:r>
            <a:endParaRPr lang="de-CH" dirty="0"/>
          </a:p>
          <a:p>
            <a:pPr lvl="2">
              <a:lnSpc>
                <a:spcPts val="2200"/>
              </a:lnSpc>
            </a:pPr>
            <a:r>
              <a:rPr lang="de-CH" dirty="0"/>
              <a:t>	</a:t>
            </a:r>
            <a:r>
              <a:rPr lang="de-CH" dirty="0" err="1"/>
              <a:t>genesis</a:t>
            </a:r>
            <a:r>
              <a:rPr lang="de-CH" dirty="0"/>
              <a:t> = </a:t>
            </a:r>
            <a:r>
              <a:rPr lang="de-CH" dirty="0" err="1"/>
              <a:t>creation</a:t>
            </a:r>
            <a:endParaRPr lang="de-CH" dirty="0"/>
          </a:p>
          <a:p>
            <a:pPr marL="742950" lvl="1" indent="-285750">
              <a:lnSpc>
                <a:spcPts val="2200"/>
              </a:lnSpc>
              <a:buFont typeface="Wingdings" pitchFamily="2" charset="2"/>
              <a:buChar char="à"/>
            </a:pPr>
            <a:r>
              <a:rPr lang="de-CH" dirty="0"/>
              <a:t>«</a:t>
            </a:r>
            <a:r>
              <a:rPr lang="de-CH" dirty="0" err="1"/>
              <a:t>beginning</a:t>
            </a:r>
            <a:r>
              <a:rPr lang="de-CH" dirty="0"/>
              <a:t> </a:t>
            </a:r>
            <a:r>
              <a:rPr lang="de-CH" dirty="0" err="1"/>
              <a:t>of</a:t>
            </a:r>
            <a:r>
              <a:rPr lang="de-CH" dirty="0"/>
              <a:t> </a:t>
            </a:r>
            <a:r>
              <a:rPr lang="de-CH" dirty="0" err="1"/>
              <a:t>the</a:t>
            </a:r>
            <a:r>
              <a:rPr lang="de-CH" dirty="0"/>
              <a:t> </a:t>
            </a:r>
            <a:r>
              <a:rPr lang="de-CH" dirty="0" err="1"/>
              <a:t>shape</a:t>
            </a:r>
            <a:r>
              <a:rPr lang="de-CH" dirty="0"/>
              <a:t>»</a:t>
            </a:r>
          </a:p>
          <a:p>
            <a:pPr lvl="1">
              <a:lnSpc>
                <a:spcPts val="2200"/>
              </a:lnSpc>
            </a:pPr>
            <a:endParaRPr lang="de-CH" dirty="0"/>
          </a:p>
          <a:p>
            <a:pPr lvl="1">
              <a:lnSpc>
                <a:spcPts val="2200"/>
              </a:lnSpc>
            </a:pPr>
            <a:endParaRPr lang="de-CH" dirty="0"/>
          </a:p>
          <a:p>
            <a:pPr marL="285750" indent="-285750">
              <a:lnSpc>
                <a:spcPts val="2200"/>
              </a:lnSpc>
              <a:buFont typeface="Arial" panose="020B0604020202020204" pitchFamily="34" charset="0"/>
              <a:buChar char="•"/>
            </a:pPr>
            <a:r>
              <a:rPr lang="de-CH" b="1" dirty="0" err="1"/>
              <a:t>Morphogens</a:t>
            </a:r>
            <a:endParaRPr lang="de-CH" b="1" dirty="0"/>
          </a:p>
          <a:p>
            <a:pPr>
              <a:lnSpc>
                <a:spcPts val="2200"/>
              </a:lnSpc>
            </a:pPr>
            <a:endParaRPr lang="de-CH" dirty="0"/>
          </a:p>
          <a:p>
            <a:pPr lvl="1">
              <a:lnSpc>
                <a:spcPts val="2200"/>
              </a:lnSpc>
            </a:pPr>
            <a:r>
              <a:rPr lang="de-CH" dirty="0"/>
              <a:t>Turing: 	«... a </a:t>
            </a:r>
            <a:r>
              <a:rPr lang="de-CH" dirty="0" err="1"/>
              <a:t>system</a:t>
            </a:r>
            <a:r>
              <a:rPr lang="de-CH" dirty="0"/>
              <a:t> </a:t>
            </a:r>
            <a:r>
              <a:rPr lang="de-CH" dirty="0" err="1"/>
              <a:t>of</a:t>
            </a:r>
            <a:r>
              <a:rPr lang="de-CH" dirty="0"/>
              <a:t> </a:t>
            </a:r>
            <a:r>
              <a:rPr lang="de-CH" dirty="0" err="1"/>
              <a:t>chemical</a:t>
            </a:r>
            <a:r>
              <a:rPr lang="de-CH" dirty="0"/>
              <a:t> </a:t>
            </a:r>
            <a:r>
              <a:rPr lang="de-CH" dirty="0" err="1"/>
              <a:t>substances</a:t>
            </a:r>
            <a:r>
              <a:rPr lang="de-CH" dirty="0"/>
              <a:t> </a:t>
            </a:r>
            <a:r>
              <a:rPr lang="de-CH" dirty="0" err="1"/>
              <a:t>reacting</a:t>
            </a:r>
            <a:r>
              <a:rPr lang="de-CH" dirty="0"/>
              <a:t> </a:t>
            </a:r>
            <a:r>
              <a:rPr lang="de-CH" dirty="0" err="1"/>
              <a:t>together</a:t>
            </a:r>
            <a:r>
              <a:rPr lang="de-CH" dirty="0"/>
              <a:t> </a:t>
            </a:r>
            <a:r>
              <a:rPr lang="de-CH" dirty="0" err="1"/>
              <a:t>and</a:t>
            </a:r>
            <a:r>
              <a:rPr lang="de-CH" dirty="0"/>
              <a:t> 			</a:t>
            </a:r>
            <a:r>
              <a:rPr lang="de-CH" dirty="0" err="1"/>
              <a:t>diffusing</a:t>
            </a:r>
            <a:r>
              <a:rPr lang="de-CH" dirty="0"/>
              <a:t> </a:t>
            </a:r>
            <a:r>
              <a:rPr lang="de-CH" dirty="0" err="1"/>
              <a:t>through</a:t>
            </a:r>
            <a:r>
              <a:rPr lang="de-CH" dirty="0"/>
              <a:t> a </a:t>
            </a:r>
            <a:r>
              <a:rPr lang="de-CH" dirty="0" err="1"/>
              <a:t>tissue</a:t>
            </a:r>
            <a:r>
              <a:rPr lang="de-CH" dirty="0"/>
              <a:t>.»</a:t>
            </a:r>
          </a:p>
          <a:p>
            <a:pPr marL="285750" indent="-285750">
              <a:lnSpc>
                <a:spcPts val="2200"/>
              </a:lnSpc>
              <a:buFont typeface="Arial" panose="020B0604020202020204" pitchFamily="34" charset="0"/>
              <a:buChar char="•"/>
            </a:pPr>
            <a:endParaRPr lang="de-CH" dirty="0"/>
          </a:p>
          <a:p>
            <a:pPr marL="285750" indent="-285750">
              <a:lnSpc>
                <a:spcPts val="2200"/>
              </a:lnSpc>
              <a:buFont typeface="Arial" panose="020B0604020202020204" pitchFamily="34" charset="0"/>
              <a:buChar char="•"/>
            </a:pPr>
            <a:endParaRPr lang="de-CH" b="1" dirty="0"/>
          </a:p>
        </p:txBody>
      </p:sp>
    </p:spTree>
    <p:extLst>
      <p:ext uri="{BB962C8B-B14F-4D97-AF65-F5344CB8AC3E}">
        <p14:creationId xmlns:p14="http://schemas.microsoft.com/office/powerpoint/2010/main" val="17844790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Reaction-Diffusion System </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16</a:t>
            </a:fld>
            <a:endParaRPr lang="de-CH"/>
          </a:p>
        </p:txBody>
      </p:sp>
      <p:sp>
        <p:nvSpPr>
          <p:cNvPr id="6" name="Rectangle 5">
            <a:extLst>
              <a:ext uri="{FF2B5EF4-FFF2-40B4-BE49-F238E27FC236}">
                <a16:creationId xmlns:a16="http://schemas.microsoft.com/office/drawing/2014/main" xmlns="" id="{E03C3089-7542-9846-963C-497369691C74}"/>
              </a:ext>
            </a:extLst>
          </p:cNvPr>
          <p:cNvSpPr/>
          <p:nvPr/>
        </p:nvSpPr>
        <p:spPr>
          <a:xfrm>
            <a:off x="323528" y="863922"/>
            <a:ext cx="5129366" cy="1484958"/>
          </a:xfrm>
          <a:prstGeom prst="rect">
            <a:avLst/>
          </a:prstGeom>
        </p:spPr>
        <p:txBody>
          <a:bodyPr wrap="square">
            <a:spAutoFit/>
          </a:bodyPr>
          <a:lstStyle/>
          <a:p>
            <a:pPr>
              <a:lnSpc>
                <a:spcPts val="2200"/>
              </a:lnSpc>
            </a:pPr>
            <a:r>
              <a:rPr lang="en-GB" b="1" dirty="0">
                <a:latin typeface="+mj-lt"/>
              </a:rPr>
              <a:t>VI</a:t>
            </a:r>
            <a:r>
              <a:rPr lang="en-GB" dirty="0">
                <a:latin typeface="+mj-lt"/>
              </a:rPr>
              <a:t> </a:t>
            </a:r>
            <a:r>
              <a:rPr lang="en-GB" dirty="0"/>
              <a:t>Stationary waves of finite wave-length: </a:t>
            </a:r>
          </a:p>
          <a:p>
            <a:pPr>
              <a:lnSpc>
                <a:spcPts val="2200"/>
              </a:lnSpc>
            </a:pPr>
            <a:endParaRPr lang="en-GB" dirty="0"/>
          </a:p>
          <a:p>
            <a:pPr marL="742950" lvl="1" indent="-285750">
              <a:lnSpc>
                <a:spcPts val="2200"/>
              </a:lnSpc>
              <a:buFont typeface="Arial" panose="020B0604020202020204" pitchFamily="34" charset="0"/>
              <a:buChar char="•"/>
            </a:pPr>
            <a:r>
              <a:rPr lang="en-GB" dirty="0"/>
              <a:t>greatest interest </a:t>
            </a:r>
          </a:p>
          <a:p>
            <a:pPr lvl="1">
              <a:lnSpc>
                <a:spcPts val="2200"/>
              </a:lnSpc>
            </a:pPr>
            <a:endParaRPr lang="en-GB" dirty="0"/>
          </a:p>
          <a:p>
            <a:pPr marL="742950" lvl="1" indent="-285750">
              <a:lnSpc>
                <a:spcPts val="2200"/>
              </a:lnSpc>
              <a:buFont typeface="Arial" panose="020B0604020202020204" pitchFamily="34" charset="0"/>
              <a:buChar char="•"/>
            </a:pPr>
            <a:r>
              <a:rPr lang="en-GB" dirty="0"/>
              <a:t>most biological application</a:t>
            </a:r>
          </a:p>
        </p:txBody>
      </p:sp>
    </p:spTree>
    <p:extLst>
      <p:ext uri="{BB962C8B-B14F-4D97-AF65-F5344CB8AC3E}">
        <p14:creationId xmlns:p14="http://schemas.microsoft.com/office/powerpoint/2010/main" val="2328466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Turing‘s question</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17</a:t>
            </a:fld>
            <a:endParaRPr lang="de-CH"/>
          </a:p>
        </p:txBody>
      </p:sp>
      <p:sp>
        <p:nvSpPr>
          <p:cNvPr id="6" name="TextBox 5">
            <a:extLst>
              <a:ext uri="{FF2B5EF4-FFF2-40B4-BE49-F238E27FC236}">
                <a16:creationId xmlns:a16="http://schemas.microsoft.com/office/drawing/2014/main" xmlns="" id="{9CB6DCE8-616A-9B45-973D-4003806030F6}"/>
              </a:ext>
            </a:extLst>
          </p:cNvPr>
          <p:cNvSpPr txBox="1"/>
          <p:nvPr/>
        </p:nvSpPr>
        <p:spPr>
          <a:xfrm>
            <a:off x="1447800" y="2730500"/>
            <a:ext cx="0" cy="0"/>
          </a:xfrm>
          <a:prstGeom prst="rect">
            <a:avLst/>
          </a:prstGeom>
          <a:noFill/>
        </p:spPr>
        <p:txBody>
          <a:bodyPr wrap="none" lIns="0" tIns="0" rIns="0" bIns="0" rtlCol="0">
            <a:noAutofit/>
          </a:bodyPr>
          <a:lstStyle/>
          <a:p>
            <a:pPr>
              <a:lnSpc>
                <a:spcPts val="2200"/>
              </a:lnSpc>
            </a:pPr>
            <a:endParaRPr lang="de-CH"/>
          </a:p>
        </p:txBody>
      </p:sp>
      <p:sp>
        <p:nvSpPr>
          <p:cNvPr id="7" name="TextBox 6">
            <a:extLst>
              <a:ext uri="{FF2B5EF4-FFF2-40B4-BE49-F238E27FC236}">
                <a16:creationId xmlns:a16="http://schemas.microsoft.com/office/drawing/2014/main" xmlns="" id="{C5519893-8FDB-4941-AAC3-11D3A99CC972}"/>
              </a:ext>
            </a:extLst>
          </p:cNvPr>
          <p:cNvSpPr txBox="1"/>
          <p:nvPr/>
        </p:nvSpPr>
        <p:spPr>
          <a:xfrm>
            <a:off x="1079500" y="1778000"/>
            <a:ext cx="0" cy="0"/>
          </a:xfrm>
          <a:prstGeom prst="rect">
            <a:avLst/>
          </a:prstGeom>
          <a:noFill/>
        </p:spPr>
        <p:txBody>
          <a:bodyPr wrap="none" lIns="0" tIns="0" rIns="0" bIns="0" rtlCol="0">
            <a:noAutofit/>
          </a:bodyPr>
          <a:lstStyle/>
          <a:p>
            <a:pPr>
              <a:lnSpc>
                <a:spcPts val="2200"/>
              </a:lnSpc>
            </a:pPr>
            <a:endParaRPr lang="de-CH"/>
          </a:p>
        </p:txBody>
      </p:sp>
      <p:sp>
        <p:nvSpPr>
          <p:cNvPr id="8" name="TextBox 7">
            <a:extLst>
              <a:ext uri="{FF2B5EF4-FFF2-40B4-BE49-F238E27FC236}">
                <a16:creationId xmlns:a16="http://schemas.microsoft.com/office/drawing/2014/main" xmlns="" id="{07D87104-10F3-8D4A-A01C-51B891B02E29}"/>
              </a:ext>
            </a:extLst>
          </p:cNvPr>
          <p:cNvSpPr txBox="1"/>
          <p:nvPr/>
        </p:nvSpPr>
        <p:spPr>
          <a:xfrm>
            <a:off x="736600" y="1841500"/>
            <a:ext cx="0" cy="0"/>
          </a:xfrm>
          <a:prstGeom prst="rect">
            <a:avLst/>
          </a:prstGeom>
          <a:noFill/>
        </p:spPr>
        <p:txBody>
          <a:bodyPr wrap="none" lIns="0" tIns="0" rIns="0" bIns="0" rtlCol="0">
            <a:noAutofit/>
          </a:bodyPr>
          <a:lstStyle/>
          <a:p>
            <a:pPr>
              <a:lnSpc>
                <a:spcPts val="2200"/>
              </a:lnSpc>
            </a:pPr>
            <a:endParaRPr lang="de-CH"/>
          </a:p>
        </p:txBody>
      </p:sp>
      <p:sp>
        <p:nvSpPr>
          <p:cNvPr id="10" name="TextBox 9">
            <a:extLst>
              <a:ext uri="{FF2B5EF4-FFF2-40B4-BE49-F238E27FC236}">
                <a16:creationId xmlns:a16="http://schemas.microsoft.com/office/drawing/2014/main" xmlns="" id="{5E106D36-8924-0F4A-9578-2856EA2C5665}"/>
              </a:ext>
            </a:extLst>
          </p:cNvPr>
          <p:cNvSpPr txBox="1"/>
          <p:nvPr/>
        </p:nvSpPr>
        <p:spPr>
          <a:xfrm>
            <a:off x="431800" y="980728"/>
            <a:ext cx="8280400" cy="2088232"/>
          </a:xfrm>
          <a:prstGeom prst="rect">
            <a:avLst/>
          </a:prstGeom>
          <a:noFill/>
        </p:spPr>
        <p:txBody>
          <a:bodyPr wrap="none" lIns="0" tIns="0" rIns="0" bIns="0" rtlCol="0">
            <a:noAutofit/>
          </a:bodyPr>
          <a:lstStyle/>
          <a:p>
            <a:pPr marL="800100" lvl="1" indent="-342900">
              <a:lnSpc>
                <a:spcPts val="2200"/>
              </a:lnSpc>
              <a:buAutoNum type="arabicPeriod"/>
            </a:pPr>
            <a:endParaRPr lang="en-GB" dirty="0"/>
          </a:p>
        </p:txBody>
      </p:sp>
      <p:sp>
        <p:nvSpPr>
          <p:cNvPr id="11" name="TextBox 10">
            <a:extLst>
              <a:ext uri="{FF2B5EF4-FFF2-40B4-BE49-F238E27FC236}">
                <a16:creationId xmlns:a16="http://schemas.microsoft.com/office/drawing/2014/main" xmlns="" id="{BABC5EE8-C91E-BB4C-BE64-4117FD894D2C}"/>
              </a:ext>
            </a:extLst>
          </p:cNvPr>
          <p:cNvSpPr txBox="1"/>
          <p:nvPr/>
        </p:nvSpPr>
        <p:spPr>
          <a:xfrm>
            <a:off x="2199503" y="2879124"/>
            <a:ext cx="0" cy="0"/>
          </a:xfrm>
          <a:prstGeom prst="rect">
            <a:avLst/>
          </a:prstGeom>
          <a:noFill/>
        </p:spPr>
        <p:txBody>
          <a:bodyPr wrap="none" lIns="0" tIns="0" rIns="0" bIns="0" rtlCol="0">
            <a:noAutofit/>
          </a:bodyPr>
          <a:lstStyle/>
          <a:p>
            <a:pPr>
              <a:lnSpc>
                <a:spcPts val="2200"/>
              </a:lnSpc>
            </a:pPr>
            <a:endParaRPr lang="de-CH"/>
          </a:p>
        </p:txBody>
      </p:sp>
      <p:sp>
        <p:nvSpPr>
          <p:cNvPr id="12" name="TextBox 11">
            <a:extLst>
              <a:ext uri="{FF2B5EF4-FFF2-40B4-BE49-F238E27FC236}">
                <a16:creationId xmlns:a16="http://schemas.microsoft.com/office/drawing/2014/main" xmlns="" id="{F443BABB-0705-6448-8D48-FBC22E865651}"/>
              </a:ext>
            </a:extLst>
          </p:cNvPr>
          <p:cNvSpPr txBox="1"/>
          <p:nvPr/>
        </p:nvSpPr>
        <p:spPr>
          <a:xfrm>
            <a:off x="1075038" y="2557849"/>
            <a:ext cx="0" cy="0"/>
          </a:xfrm>
          <a:prstGeom prst="rect">
            <a:avLst/>
          </a:prstGeom>
          <a:noFill/>
        </p:spPr>
        <p:txBody>
          <a:bodyPr wrap="none" lIns="0" tIns="0" rIns="0" bIns="0" rtlCol="0">
            <a:noAutofit/>
          </a:bodyPr>
          <a:lstStyle/>
          <a:p>
            <a:pPr>
              <a:lnSpc>
                <a:spcPts val="2200"/>
              </a:lnSpc>
            </a:pPr>
            <a:endParaRPr lang="de-CH"/>
          </a:p>
        </p:txBody>
      </p:sp>
      <p:sp>
        <p:nvSpPr>
          <p:cNvPr id="13" name="TextBox 12">
            <a:extLst>
              <a:ext uri="{FF2B5EF4-FFF2-40B4-BE49-F238E27FC236}">
                <a16:creationId xmlns:a16="http://schemas.microsoft.com/office/drawing/2014/main" xmlns="" id="{39866859-0047-6241-9A76-D7809B9DF94B}"/>
              </a:ext>
            </a:extLst>
          </p:cNvPr>
          <p:cNvSpPr txBox="1"/>
          <p:nvPr/>
        </p:nvSpPr>
        <p:spPr>
          <a:xfrm>
            <a:off x="691978" y="2607276"/>
            <a:ext cx="0" cy="0"/>
          </a:xfrm>
          <a:prstGeom prst="rect">
            <a:avLst/>
          </a:prstGeom>
          <a:noFill/>
        </p:spPr>
        <p:txBody>
          <a:bodyPr wrap="none" lIns="0" tIns="0" rIns="0" bIns="0" rtlCol="0">
            <a:noAutofit/>
          </a:bodyPr>
          <a:lstStyle/>
          <a:p>
            <a:pPr>
              <a:lnSpc>
                <a:spcPts val="2200"/>
              </a:lnSpc>
            </a:pPr>
            <a:endParaRPr lang="de-CH"/>
          </a:p>
        </p:txBody>
      </p:sp>
      <p:sp>
        <p:nvSpPr>
          <p:cNvPr id="14" name="TextBox 13">
            <a:extLst>
              <a:ext uri="{FF2B5EF4-FFF2-40B4-BE49-F238E27FC236}">
                <a16:creationId xmlns:a16="http://schemas.microsoft.com/office/drawing/2014/main" xmlns="" id="{D6A836E1-3AE7-E343-B23C-E159E5D1D2D6}"/>
              </a:ext>
            </a:extLst>
          </p:cNvPr>
          <p:cNvSpPr txBox="1"/>
          <p:nvPr/>
        </p:nvSpPr>
        <p:spPr>
          <a:xfrm>
            <a:off x="2944678" y="3905573"/>
            <a:ext cx="0" cy="0"/>
          </a:xfrm>
          <a:prstGeom prst="rect">
            <a:avLst/>
          </a:prstGeom>
          <a:noFill/>
        </p:spPr>
        <p:txBody>
          <a:bodyPr wrap="none" lIns="0" tIns="0" rIns="0" bIns="0" rtlCol="0">
            <a:noAutofit/>
          </a:bodyPr>
          <a:lstStyle/>
          <a:p>
            <a:pPr>
              <a:lnSpc>
                <a:spcPts val="2200"/>
              </a:lnSpc>
            </a:pPr>
            <a:endParaRPr lang="de-CH"/>
          </a:p>
        </p:txBody>
      </p:sp>
      <p:sp>
        <p:nvSpPr>
          <p:cNvPr id="15" name="TextBox 14">
            <a:extLst>
              <a:ext uri="{FF2B5EF4-FFF2-40B4-BE49-F238E27FC236}">
                <a16:creationId xmlns:a16="http://schemas.microsoft.com/office/drawing/2014/main" xmlns="" id="{9B7F4AA8-5B21-B54F-8AB7-6AEDBF25126E}"/>
              </a:ext>
            </a:extLst>
          </p:cNvPr>
          <p:cNvSpPr txBox="1"/>
          <p:nvPr/>
        </p:nvSpPr>
        <p:spPr>
          <a:xfrm>
            <a:off x="1069383" y="4184542"/>
            <a:ext cx="0" cy="0"/>
          </a:xfrm>
          <a:prstGeom prst="rect">
            <a:avLst/>
          </a:prstGeom>
          <a:noFill/>
        </p:spPr>
        <p:txBody>
          <a:bodyPr wrap="none" lIns="0" tIns="0" rIns="0" bIns="0" rtlCol="0">
            <a:noAutofit/>
          </a:bodyPr>
          <a:lstStyle/>
          <a:p>
            <a:pPr>
              <a:lnSpc>
                <a:spcPts val="2200"/>
              </a:lnSpc>
            </a:pPr>
            <a:endParaRPr lang="de-CH"/>
          </a:p>
        </p:txBody>
      </p:sp>
      <p:sp>
        <p:nvSpPr>
          <p:cNvPr id="16" name="Textfeld 8">
            <a:extLst>
              <a:ext uri="{FF2B5EF4-FFF2-40B4-BE49-F238E27FC236}">
                <a16:creationId xmlns:a16="http://schemas.microsoft.com/office/drawing/2014/main" xmlns="" id="{163D459A-5276-EB4A-B05D-27D823C56F6E}"/>
              </a:ext>
            </a:extLst>
          </p:cNvPr>
          <p:cNvSpPr txBox="1"/>
          <p:nvPr/>
        </p:nvSpPr>
        <p:spPr>
          <a:xfrm>
            <a:off x="332193" y="980728"/>
            <a:ext cx="8280400" cy="5040560"/>
          </a:xfrm>
          <a:prstGeom prst="rect">
            <a:avLst/>
          </a:prstGeom>
          <a:noFill/>
        </p:spPr>
        <p:txBody>
          <a:bodyPr wrap="square" lIns="0" tIns="0" rIns="0" bIns="0" rtlCol="0">
            <a:noAutofit/>
          </a:bodyPr>
          <a:lstStyle/>
          <a:p>
            <a:pPr>
              <a:lnSpc>
                <a:spcPts val="2200"/>
              </a:lnSpc>
            </a:pPr>
            <a:endParaRPr lang="en-GB" dirty="0"/>
          </a:p>
          <a:p>
            <a:pPr>
              <a:lnSpc>
                <a:spcPts val="2200"/>
              </a:lnSpc>
            </a:pPr>
            <a:r>
              <a:rPr lang="en-GB" dirty="0"/>
              <a:t>		</a:t>
            </a:r>
          </a:p>
          <a:p>
            <a:pPr>
              <a:lnSpc>
                <a:spcPts val="2200"/>
              </a:lnSpc>
            </a:pPr>
            <a:endParaRPr lang="en-GB" dirty="0"/>
          </a:p>
        </p:txBody>
      </p:sp>
      <p:sp>
        <p:nvSpPr>
          <p:cNvPr id="20" name="Textfeld 8">
            <a:extLst>
              <a:ext uri="{FF2B5EF4-FFF2-40B4-BE49-F238E27FC236}">
                <a16:creationId xmlns:a16="http://schemas.microsoft.com/office/drawing/2014/main" xmlns="" id="{CCFD073F-0306-5D41-82EE-E8C3C8FD2194}"/>
              </a:ext>
            </a:extLst>
          </p:cNvPr>
          <p:cNvSpPr txBox="1"/>
          <p:nvPr/>
        </p:nvSpPr>
        <p:spPr>
          <a:xfrm>
            <a:off x="431800" y="980728"/>
            <a:ext cx="8280400" cy="4303510"/>
          </a:xfrm>
          <a:prstGeom prst="rect">
            <a:avLst/>
          </a:prstGeom>
          <a:noFill/>
        </p:spPr>
        <p:txBody>
          <a:bodyPr wrap="square" lIns="0" tIns="0" rIns="0" bIns="0" rtlCol="0">
            <a:noAutofit/>
          </a:bodyPr>
          <a:lstStyle/>
          <a:p>
            <a:pPr>
              <a:lnSpc>
                <a:spcPts val="2200"/>
              </a:lnSpc>
            </a:pPr>
            <a:r>
              <a:rPr lang="en-GB" dirty="0"/>
              <a:t>How can chemicals, which simply diffuse through the fluid medium that contains them, give rise to order and structure?</a:t>
            </a:r>
          </a:p>
          <a:p>
            <a:pPr>
              <a:lnSpc>
                <a:spcPts val="2200"/>
              </a:lnSpc>
            </a:pPr>
            <a:endParaRPr lang="en-GB" dirty="0"/>
          </a:p>
          <a:p>
            <a:pPr>
              <a:lnSpc>
                <a:spcPts val="2200"/>
              </a:lnSpc>
            </a:pPr>
            <a:endParaRPr lang="en-GB" dirty="0"/>
          </a:p>
          <a:p>
            <a:pPr lvl="1">
              <a:lnSpc>
                <a:spcPts val="2200"/>
              </a:lnSpc>
            </a:pPr>
            <a:r>
              <a:rPr lang="en-GB" dirty="0"/>
              <a:t>Since</a:t>
            </a:r>
          </a:p>
          <a:p>
            <a:pPr>
              <a:lnSpc>
                <a:spcPts val="2200"/>
              </a:lnSpc>
            </a:pPr>
            <a:endParaRPr lang="en-GB" dirty="0"/>
          </a:p>
        </p:txBody>
      </p:sp>
    </p:spTree>
    <p:extLst>
      <p:ext uri="{BB962C8B-B14F-4D97-AF65-F5344CB8AC3E}">
        <p14:creationId xmlns:p14="http://schemas.microsoft.com/office/powerpoint/2010/main" val="32517880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Turing‘s question</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18</a:t>
            </a:fld>
            <a:endParaRPr lang="de-CH"/>
          </a:p>
        </p:txBody>
      </p:sp>
      <p:sp>
        <p:nvSpPr>
          <p:cNvPr id="6" name="TextBox 5">
            <a:extLst>
              <a:ext uri="{FF2B5EF4-FFF2-40B4-BE49-F238E27FC236}">
                <a16:creationId xmlns:a16="http://schemas.microsoft.com/office/drawing/2014/main" xmlns="" id="{9CB6DCE8-616A-9B45-973D-4003806030F6}"/>
              </a:ext>
            </a:extLst>
          </p:cNvPr>
          <p:cNvSpPr txBox="1"/>
          <p:nvPr/>
        </p:nvSpPr>
        <p:spPr>
          <a:xfrm>
            <a:off x="1447800" y="2730500"/>
            <a:ext cx="0" cy="0"/>
          </a:xfrm>
          <a:prstGeom prst="rect">
            <a:avLst/>
          </a:prstGeom>
          <a:noFill/>
        </p:spPr>
        <p:txBody>
          <a:bodyPr wrap="none" lIns="0" tIns="0" rIns="0" bIns="0" rtlCol="0">
            <a:noAutofit/>
          </a:bodyPr>
          <a:lstStyle/>
          <a:p>
            <a:pPr>
              <a:lnSpc>
                <a:spcPts val="2200"/>
              </a:lnSpc>
            </a:pPr>
            <a:endParaRPr lang="de-CH"/>
          </a:p>
        </p:txBody>
      </p:sp>
      <p:sp>
        <p:nvSpPr>
          <p:cNvPr id="7" name="TextBox 6">
            <a:extLst>
              <a:ext uri="{FF2B5EF4-FFF2-40B4-BE49-F238E27FC236}">
                <a16:creationId xmlns:a16="http://schemas.microsoft.com/office/drawing/2014/main" xmlns="" id="{C5519893-8FDB-4941-AAC3-11D3A99CC972}"/>
              </a:ext>
            </a:extLst>
          </p:cNvPr>
          <p:cNvSpPr txBox="1"/>
          <p:nvPr/>
        </p:nvSpPr>
        <p:spPr>
          <a:xfrm>
            <a:off x="1079500" y="1778000"/>
            <a:ext cx="0" cy="0"/>
          </a:xfrm>
          <a:prstGeom prst="rect">
            <a:avLst/>
          </a:prstGeom>
          <a:noFill/>
        </p:spPr>
        <p:txBody>
          <a:bodyPr wrap="none" lIns="0" tIns="0" rIns="0" bIns="0" rtlCol="0">
            <a:noAutofit/>
          </a:bodyPr>
          <a:lstStyle/>
          <a:p>
            <a:pPr>
              <a:lnSpc>
                <a:spcPts val="2200"/>
              </a:lnSpc>
            </a:pPr>
            <a:endParaRPr lang="de-CH"/>
          </a:p>
        </p:txBody>
      </p:sp>
      <p:sp>
        <p:nvSpPr>
          <p:cNvPr id="8" name="TextBox 7">
            <a:extLst>
              <a:ext uri="{FF2B5EF4-FFF2-40B4-BE49-F238E27FC236}">
                <a16:creationId xmlns:a16="http://schemas.microsoft.com/office/drawing/2014/main" xmlns="" id="{07D87104-10F3-8D4A-A01C-51B891B02E29}"/>
              </a:ext>
            </a:extLst>
          </p:cNvPr>
          <p:cNvSpPr txBox="1"/>
          <p:nvPr/>
        </p:nvSpPr>
        <p:spPr>
          <a:xfrm>
            <a:off x="736600" y="1841500"/>
            <a:ext cx="0" cy="0"/>
          </a:xfrm>
          <a:prstGeom prst="rect">
            <a:avLst/>
          </a:prstGeom>
          <a:noFill/>
        </p:spPr>
        <p:txBody>
          <a:bodyPr wrap="none" lIns="0" tIns="0" rIns="0" bIns="0" rtlCol="0">
            <a:noAutofit/>
          </a:bodyPr>
          <a:lstStyle/>
          <a:p>
            <a:pPr>
              <a:lnSpc>
                <a:spcPts val="2200"/>
              </a:lnSpc>
            </a:pPr>
            <a:endParaRPr lang="de-CH"/>
          </a:p>
        </p:txBody>
      </p:sp>
      <p:sp>
        <p:nvSpPr>
          <p:cNvPr id="10" name="TextBox 9">
            <a:extLst>
              <a:ext uri="{FF2B5EF4-FFF2-40B4-BE49-F238E27FC236}">
                <a16:creationId xmlns:a16="http://schemas.microsoft.com/office/drawing/2014/main" xmlns="" id="{5E106D36-8924-0F4A-9578-2856EA2C5665}"/>
              </a:ext>
            </a:extLst>
          </p:cNvPr>
          <p:cNvSpPr txBox="1"/>
          <p:nvPr/>
        </p:nvSpPr>
        <p:spPr>
          <a:xfrm>
            <a:off x="431800" y="980728"/>
            <a:ext cx="8280400" cy="2088232"/>
          </a:xfrm>
          <a:prstGeom prst="rect">
            <a:avLst/>
          </a:prstGeom>
          <a:noFill/>
        </p:spPr>
        <p:txBody>
          <a:bodyPr wrap="none" lIns="0" tIns="0" rIns="0" bIns="0" rtlCol="0">
            <a:noAutofit/>
          </a:bodyPr>
          <a:lstStyle/>
          <a:p>
            <a:pPr marL="800100" lvl="1" indent="-342900">
              <a:lnSpc>
                <a:spcPts val="2200"/>
              </a:lnSpc>
              <a:buAutoNum type="arabicPeriod"/>
            </a:pPr>
            <a:endParaRPr lang="en-GB" dirty="0"/>
          </a:p>
        </p:txBody>
      </p:sp>
      <p:sp>
        <p:nvSpPr>
          <p:cNvPr id="11" name="TextBox 10">
            <a:extLst>
              <a:ext uri="{FF2B5EF4-FFF2-40B4-BE49-F238E27FC236}">
                <a16:creationId xmlns:a16="http://schemas.microsoft.com/office/drawing/2014/main" xmlns="" id="{BABC5EE8-C91E-BB4C-BE64-4117FD894D2C}"/>
              </a:ext>
            </a:extLst>
          </p:cNvPr>
          <p:cNvSpPr txBox="1"/>
          <p:nvPr/>
        </p:nvSpPr>
        <p:spPr>
          <a:xfrm>
            <a:off x="2199503" y="2879124"/>
            <a:ext cx="0" cy="0"/>
          </a:xfrm>
          <a:prstGeom prst="rect">
            <a:avLst/>
          </a:prstGeom>
          <a:noFill/>
        </p:spPr>
        <p:txBody>
          <a:bodyPr wrap="none" lIns="0" tIns="0" rIns="0" bIns="0" rtlCol="0">
            <a:noAutofit/>
          </a:bodyPr>
          <a:lstStyle/>
          <a:p>
            <a:pPr>
              <a:lnSpc>
                <a:spcPts val="2200"/>
              </a:lnSpc>
            </a:pPr>
            <a:endParaRPr lang="de-CH"/>
          </a:p>
        </p:txBody>
      </p:sp>
      <p:sp>
        <p:nvSpPr>
          <p:cNvPr id="12" name="TextBox 11">
            <a:extLst>
              <a:ext uri="{FF2B5EF4-FFF2-40B4-BE49-F238E27FC236}">
                <a16:creationId xmlns:a16="http://schemas.microsoft.com/office/drawing/2014/main" xmlns="" id="{F443BABB-0705-6448-8D48-FBC22E865651}"/>
              </a:ext>
            </a:extLst>
          </p:cNvPr>
          <p:cNvSpPr txBox="1"/>
          <p:nvPr/>
        </p:nvSpPr>
        <p:spPr>
          <a:xfrm>
            <a:off x="1075038" y="2557849"/>
            <a:ext cx="0" cy="0"/>
          </a:xfrm>
          <a:prstGeom prst="rect">
            <a:avLst/>
          </a:prstGeom>
          <a:noFill/>
        </p:spPr>
        <p:txBody>
          <a:bodyPr wrap="none" lIns="0" tIns="0" rIns="0" bIns="0" rtlCol="0">
            <a:noAutofit/>
          </a:bodyPr>
          <a:lstStyle/>
          <a:p>
            <a:pPr>
              <a:lnSpc>
                <a:spcPts val="2200"/>
              </a:lnSpc>
            </a:pPr>
            <a:endParaRPr lang="de-CH"/>
          </a:p>
        </p:txBody>
      </p:sp>
      <p:sp>
        <p:nvSpPr>
          <p:cNvPr id="13" name="TextBox 12">
            <a:extLst>
              <a:ext uri="{FF2B5EF4-FFF2-40B4-BE49-F238E27FC236}">
                <a16:creationId xmlns:a16="http://schemas.microsoft.com/office/drawing/2014/main" xmlns="" id="{39866859-0047-6241-9A76-D7809B9DF94B}"/>
              </a:ext>
            </a:extLst>
          </p:cNvPr>
          <p:cNvSpPr txBox="1"/>
          <p:nvPr/>
        </p:nvSpPr>
        <p:spPr>
          <a:xfrm>
            <a:off x="691978" y="2607276"/>
            <a:ext cx="0" cy="0"/>
          </a:xfrm>
          <a:prstGeom prst="rect">
            <a:avLst/>
          </a:prstGeom>
          <a:noFill/>
        </p:spPr>
        <p:txBody>
          <a:bodyPr wrap="none" lIns="0" tIns="0" rIns="0" bIns="0" rtlCol="0">
            <a:noAutofit/>
          </a:bodyPr>
          <a:lstStyle/>
          <a:p>
            <a:pPr>
              <a:lnSpc>
                <a:spcPts val="2200"/>
              </a:lnSpc>
            </a:pPr>
            <a:endParaRPr lang="de-CH"/>
          </a:p>
        </p:txBody>
      </p:sp>
      <p:sp>
        <p:nvSpPr>
          <p:cNvPr id="14" name="TextBox 13">
            <a:extLst>
              <a:ext uri="{FF2B5EF4-FFF2-40B4-BE49-F238E27FC236}">
                <a16:creationId xmlns:a16="http://schemas.microsoft.com/office/drawing/2014/main" xmlns="" id="{D6A836E1-3AE7-E343-B23C-E159E5D1D2D6}"/>
              </a:ext>
            </a:extLst>
          </p:cNvPr>
          <p:cNvSpPr txBox="1"/>
          <p:nvPr/>
        </p:nvSpPr>
        <p:spPr>
          <a:xfrm>
            <a:off x="2944678" y="3905573"/>
            <a:ext cx="0" cy="0"/>
          </a:xfrm>
          <a:prstGeom prst="rect">
            <a:avLst/>
          </a:prstGeom>
          <a:noFill/>
        </p:spPr>
        <p:txBody>
          <a:bodyPr wrap="none" lIns="0" tIns="0" rIns="0" bIns="0" rtlCol="0">
            <a:noAutofit/>
          </a:bodyPr>
          <a:lstStyle/>
          <a:p>
            <a:pPr>
              <a:lnSpc>
                <a:spcPts val="2200"/>
              </a:lnSpc>
            </a:pPr>
            <a:endParaRPr lang="de-CH"/>
          </a:p>
        </p:txBody>
      </p:sp>
      <p:sp>
        <p:nvSpPr>
          <p:cNvPr id="15" name="TextBox 14">
            <a:extLst>
              <a:ext uri="{FF2B5EF4-FFF2-40B4-BE49-F238E27FC236}">
                <a16:creationId xmlns:a16="http://schemas.microsoft.com/office/drawing/2014/main" xmlns="" id="{9B7F4AA8-5B21-B54F-8AB7-6AEDBF25126E}"/>
              </a:ext>
            </a:extLst>
          </p:cNvPr>
          <p:cNvSpPr txBox="1"/>
          <p:nvPr/>
        </p:nvSpPr>
        <p:spPr>
          <a:xfrm>
            <a:off x="1069383" y="4184542"/>
            <a:ext cx="0" cy="0"/>
          </a:xfrm>
          <a:prstGeom prst="rect">
            <a:avLst/>
          </a:prstGeom>
          <a:noFill/>
        </p:spPr>
        <p:txBody>
          <a:bodyPr wrap="none" lIns="0" tIns="0" rIns="0" bIns="0" rtlCol="0">
            <a:noAutofit/>
          </a:bodyPr>
          <a:lstStyle/>
          <a:p>
            <a:pPr>
              <a:lnSpc>
                <a:spcPts val="2200"/>
              </a:lnSpc>
            </a:pPr>
            <a:endParaRPr lang="de-CH"/>
          </a:p>
        </p:txBody>
      </p:sp>
      <p:sp>
        <p:nvSpPr>
          <p:cNvPr id="16" name="Textfeld 8">
            <a:extLst>
              <a:ext uri="{FF2B5EF4-FFF2-40B4-BE49-F238E27FC236}">
                <a16:creationId xmlns:a16="http://schemas.microsoft.com/office/drawing/2014/main" xmlns="" id="{163D459A-5276-EB4A-B05D-27D823C56F6E}"/>
              </a:ext>
            </a:extLst>
          </p:cNvPr>
          <p:cNvSpPr txBox="1"/>
          <p:nvPr/>
        </p:nvSpPr>
        <p:spPr>
          <a:xfrm>
            <a:off x="332193" y="980728"/>
            <a:ext cx="8280400" cy="2088232"/>
          </a:xfrm>
          <a:prstGeom prst="rect">
            <a:avLst/>
          </a:prstGeom>
          <a:noFill/>
        </p:spPr>
        <p:txBody>
          <a:bodyPr wrap="square" lIns="0" tIns="0" rIns="0" bIns="0" rtlCol="0">
            <a:noAutofit/>
          </a:bodyPr>
          <a:lstStyle/>
          <a:p>
            <a:pPr>
              <a:lnSpc>
                <a:spcPts val="2200"/>
              </a:lnSpc>
            </a:pPr>
            <a:endParaRPr lang="en-GB" dirty="0"/>
          </a:p>
          <a:p>
            <a:pPr>
              <a:lnSpc>
                <a:spcPts val="2200"/>
              </a:lnSpc>
            </a:pPr>
            <a:r>
              <a:rPr lang="en-GB" dirty="0"/>
              <a:t>		</a:t>
            </a:r>
          </a:p>
          <a:p>
            <a:pPr>
              <a:lnSpc>
                <a:spcPts val="2200"/>
              </a:lnSpc>
            </a:pPr>
            <a:endParaRPr lang="en-GB" dirty="0"/>
          </a:p>
        </p:txBody>
      </p:sp>
      <p:sp>
        <p:nvSpPr>
          <p:cNvPr id="20" name="Textfeld 8">
            <a:extLst>
              <a:ext uri="{FF2B5EF4-FFF2-40B4-BE49-F238E27FC236}">
                <a16:creationId xmlns:a16="http://schemas.microsoft.com/office/drawing/2014/main" xmlns="" id="{CCFD073F-0306-5D41-82EE-E8C3C8FD2194}"/>
              </a:ext>
            </a:extLst>
          </p:cNvPr>
          <p:cNvSpPr txBox="1"/>
          <p:nvPr/>
        </p:nvSpPr>
        <p:spPr>
          <a:xfrm>
            <a:off x="431800" y="980728"/>
            <a:ext cx="8280400" cy="2664147"/>
          </a:xfrm>
          <a:prstGeom prst="rect">
            <a:avLst/>
          </a:prstGeom>
          <a:noFill/>
        </p:spPr>
        <p:txBody>
          <a:bodyPr wrap="square" lIns="0" tIns="0" rIns="0" bIns="0" rtlCol="0">
            <a:noAutofit/>
          </a:bodyPr>
          <a:lstStyle/>
          <a:p>
            <a:pPr>
              <a:lnSpc>
                <a:spcPts val="2200"/>
              </a:lnSpc>
            </a:pPr>
            <a:r>
              <a:rPr lang="en-GB" dirty="0"/>
              <a:t>How can chemicals, which simply diffuse through the fluid medium that contains them, give rise to order and structure?</a:t>
            </a:r>
          </a:p>
          <a:p>
            <a:pPr>
              <a:lnSpc>
                <a:spcPts val="2200"/>
              </a:lnSpc>
            </a:pPr>
            <a:endParaRPr lang="en-GB" dirty="0"/>
          </a:p>
          <a:p>
            <a:pPr>
              <a:lnSpc>
                <a:spcPts val="2200"/>
              </a:lnSpc>
            </a:pPr>
            <a:endParaRPr lang="en-GB" dirty="0"/>
          </a:p>
          <a:p>
            <a:pPr lvl="1">
              <a:lnSpc>
                <a:spcPts val="2200"/>
              </a:lnSpc>
            </a:pPr>
            <a:r>
              <a:rPr lang="en-GB" dirty="0"/>
              <a:t>Since</a:t>
            </a:r>
          </a:p>
          <a:p>
            <a:pPr lvl="1">
              <a:lnSpc>
                <a:spcPts val="2200"/>
              </a:lnSpc>
            </a:pPr>
            <a:endParaRPr lang="en-GB" dirty="0"/>
          </a:p>
          <a:p>
            <a:pPr lvl="1">
              <a:lnSpc>
                <a:spcPts val="2200"/>
              </a:lnSpc>
            </a:pPr>
            <a:r>
              <a:rPr lang="en-GB" dirty="0"/>
              <a:t>	1. Chemical reactions at some point will reach a stable state</a:t>
            </a:r>
          </a:p>
          <a:p>
            <a:pPr lvl="1">
              <a:lnSpc>
                <a:spcPts val="2200"/>
              </a:lnSpc>
            </a:pPr>
            <a:endParaRPr lang="en-GB" dirty="0"/>
          </a:p>
          <a:p>
            <a:pPr>
              <a:lnSpc>
                <a:spcPts val="2200"/>
              </a:lnSpc>
            </a:pPr>
            <a:endParaRPr lang="en-GB" dirty="0"/>
          </a:p>
          <a:p>
            <a:pPr>
              <a:lnSpc>
                <a:spcPts val="2200"/>
              </a:lnSpc>
            </a:pPr>
            <a:endParaRPr lang="en-GB" dirty="0"/>
          </a:p>
        </p:txBody>
      </p:sp>
    </p:spTree>
    <p:extLst>
      <p:ext uri="{BB962C8B-B14F-4D97-AF65-F5344CB8AC3E}">
        <p14:creationId xmlns:p14="http://schemas.microsoft.com/office/powerpoint/2010/main" val="3701905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Turing‘s question</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19</a:t>
            </a:fld>
            <a:endParaRPr lang="de-CH"/>
          </a:p>
        </p:txBody>
      </p:sp>
      <p:sp>
        <p:nvSpPr>
          <p:cNvPr id="6" name="TextBox 5">
            <a:extLst>
              <a:ext uri="{FF2B5EF4-FFF2-40B4-BE49-F238E27FC236}">
                <a16:creationId xmlns:a16="http://schemas.microsoft.com/office/drawing/2014/main" xmlns="" id="{9CB6DCE8-616A-9B45-973D-4003806030F6}"/>
              </a:ext>
            </a:extLst>
          </p:cNvPr>
          <p:cNvSpPr txBox="1"/>
          <p:nvPr/>
        </p:nvSpPr>
        <p:spPr>
          <a:xfrm>
            <a:off x="1447800" y="2730500"/>
            <a:ext cx="0" cy="0"/>
          </a:xfrm>
          <a:prstGeom prst="rect">
            <a:avLst/>
          </a:prstGeom>
          <a:noFill/>
        </p:spPr>
        <p:txBody>
          <a:bodyPr wrap="none" lIns="0" tIns="0" rIns="0" bIns="0" rtlCol="0">
            <a:noAutofit/>
          </a:bodyPr>
          <a:lstStyle/>
          <a:p>
            <a:pPr>
              <a:lnSpc>
                <a:spcPts val="2200"/>
              </a:lnSpc>
            </a:pPr>
            <a:endParaRPr lang="de-CH"/>
          </a:p>
        </p:txBody>
      </p:sp>
      <p:sp>
        <p:nvSpPr>
          <p:cNvPr id="7" name="TextBox 6">
            <a:extLst>
              <a:ext uri="{FF2B5EF4-FFF2-40B4-BE49-F238E27FC236}">
                <a16:creationId xmlns:a16="http://schemas.microsoft.com/office/drawing/2014/main" xmlns="" id="{C5519893-8FDB-4941-AAC3-11D3A99CC972}"/>
              </a:ext>
            </a:extLst>
          </p:cNvPr>
          <p:cNvSpPr txBox="1"/>
          <p:nvPr/>
        </p:nvSpPr>
        <p:spPr>
          <a:xfrm>
            <a:off x="1079500" y="1778000"/>
            <a:ext cx="0" cy="0"/>
          </a:xfrm>
          <a:prstGeom prst="rect">
            <a:avLst/>
          </a:prstGeom>
          <a:noFill/>
        </p:spPr>
        <p:txBody>
          <a:bodyPr wrap="none" lIns="0" tIns="0" rIns="0" bIns="0" rtlCol="0">
            <a:noAutofit/>
          </a:bodyPr>
          <a:lstStyle/>
          <a:p>
            <a:pPr>
              <a:lnSpc>
                <a:spcPts val="2200"/>
              </a:lnSpc>
            </a:pPr>
            <a:endParaRPr lang="de-CH"/>
          </a:p>
        </p:txBody>
      </p:sp>
      <p:sp>
        <p:nvSpPr>
          <p:cNvPr id="8" name="TextBox 7">
            <a:extLst>
              <a:ext uri="{FF2B5EF4-FFF2-40B4-BE49-F238E27FC236}">
                <a16:creationId xmlns:a16="http://schemas.microsoft.com/office/drawing/2014/main" xmlns="" id="{07D87104-10F3-8D4A-A01C-51B891B02E29}"/>
              </a:ext>
            </a:extLst>
          </p:cNvPr>
          <p:cNvSpPr txBox="1"/>
          <p:nvPr/>
        </p:nvSpPr>
        <p:spPr>
          <a:xfrm>
            <a:off x="736600" y="1841500"/>
            <a:ext cx="0" cy="0"/>
          </a:xfrm>
          <a:prstGeom prst="rect">
            <a:avLst/>
          </a:prstGeom>
          <a:noFill/>
        </p:spPr>
        <p:txBody>
          <a:bodyPr wrap="none" lIns="0" tIns="0" rIns="0" bIns="0" rtlCol="0">
            <a:noAutofit/>
          </a:bodyPr>
          <a:lstStyle/>
          <a:p>
            <a:pPr>
              <a:lnSpc>
                <a:spcPts val="2200"/>
              </a:lnSpc>
            </a:pPr>
            <a:endParaRPr lang="de-CH"/>
          </a:p>
        </p:txBody>
      </p:sp>
      <p:sp>
        <p:nvSpPr>
          <p:cNvPr id="10" name="TextBox 9">
            <a:extLst>
              <a:ext uri="{FF2B5EF4-FFF2-40B4-BE49-F238E27FC236}">
                <a16:creationId xmlns:a16="http://schemas.microsoft.com/office/drawing/2014/main" xmlns="" id="{5E106D36-8924-0F4A-9578-2856EA2C5665}"/>
              </a:ext>
            </a:extLst>
          </p:cNvPr>
          <p:cNvSpPr txBox="1"/>
          <p:nvPr/>
        </p:nvSpPr>
        <p:spPr>
          <a:xfrm>
            <a:off x="431800" y="980728"/>
            <a:ext cx="8280400" cy="2088232"/>
          </a:xfrm>
          <a:prstGeom prst="rect">
            <a:avLst/>
          </a:prstGeom>
          <a:noFill/>
        </p:spPr>
        <p:txBody>
          <a:bodyPr wrap="none" lIns="0" tIns="0" rIns="0" bIns="0" rtlCol="0">
            <a:noAutofit/>
          </a:bodyPr>
          <a:lstStyle/>
          <a:p>
            <a:pPr marL="800100" lvl="1" indent="-342900">
              <a:lnSpc>
                <a:spcPts val="2200"/>
              </a:lnSpc>
              <a:buAutoNum type="arabicPeriod"/>
            </a:pPr>
            <a:endParaRPr lang="en-GB" dirty="0"/>
          </a:p>
        </p:txBody>
      </p:sp>
      <p:sp>
        <p:nvSpPr>
          <p:cNvPr id="11" name="TextBox 10">
            <a:extLst>
              <a:ext uri="{FF2B5EF4-FFF2-40B4-BE49-F238E27FC236}">
                <a16:creationId xmlns:a16="http://schemas.microsoft.com/office/drawing/2014/main" xmlns="" id="{BABC5EE8-C91E-BB4C-BE64-4117FD894D2C}"/>
              </a:ext>
            </a:extLst>
          </p:cNvPr>
          <p:cNvSpPr txBox="1"/>
          <p:nvPr/>
        </p:nvSpPr>
        <p:spPr>
          <a:xfrm>
            <a:off x="2199503" y="2879124"/>
            <a:ext cx="0" cy="0"/>
          </a:xfrm>
          <a:prstGeom prst="rect">
            <a:avLst/>
          </a:prstGeom>
          <a:noFill/>
        </p:spPr>
        <p:txBody>
          <a:bodyPr wrap="none" lIns="0" tIns="0" rIns="0" bIns="0" rtlCol="0">
            <a:noAutofit/>
          </a:bodyPr>
          <a:lstStyle/>
          <a:p>
            <a:pPr>
              <a:lnSpc>
                <a:spcPts val="2200"/>
              </a:lnSpc>
            </a:pPr>
            <a:endParaRPr lang="de-CH"/>
          </a:p>
        </p:txBody>
      </p:sp>
      <p:sp>
        <p:nvSpPr>
          <p:cNvPr id="12" name="TextBox 11">
            <a:extLst>
              <a:ext uri="{FF2B5EF4-FFF2-40B4-BE49-F238E27FC236}">
                <a16:creationId xmlns:a16="http://schemas.microsoft.com/office/drawing/2014/main" xmlns="" id="{F443BABB-0705-6448-8D48-FBC22E865651}"/>
              </a:ext>
            </a:extLst>
          </p:cNvPr>
          <p:cNvSpPr txBox="1"/>
          <p:nvPr/>
        </p:nvSpPr>
        <p:spPr>
          <a:xfrm>
            <a:off x="1075038" y="2557849"/>
            <a:ext cx="0" cy="0"/>
          </a:xfrm>
          <a:prstGeom prst="rect">
            <a:avLst/>
          </a:prstGeom>
          <a:noFill/>
        </p:spPr>
        <p:txBody>
          <a:bodyPr wrap="none" lIns="0" tIns="0" rIns="0" bIns="0" rtlCol="0">
            <a:noAutofit/>
          </a:bodyPr>
          <a:lstStyle/>
          <a:p>
            <a:pPr>
              <a:lnSpc>
                <a:spcPts val="2200"/>
              </a:lnSpc>
            </a:pPr>
            <a:endParaRPr lang="de-CH"/>
          </a:p>
        </p:txBody>
      </p:sp>
      <p:sp>
        <p:nvSpPr>
          <p:cNvPr id="13" name="TextBox 12">
            <a:extLst>
              <a:ext uri="{FF2B5EF4-FFF2-40B4-BE49-F238E27FC236}">
                <a16:creationId xmlns:a16="http://schemas.microsoft.com/office/drawing/2014/main" xmlns="" id="{39866859-0047-6241-9A76-D7809B9DF94B}"/>
              </a:ext>
            </a:extLst>
          </p:cNvPr>
          <p:cNvSpPr txBox="1"/>
          <p:nvPr/>
        </p:nvSpPr>
        <p:spPr>
          <a:xfrm>
            <a:off x="691978" y="2607276"/>
            <a:ext cx="0" cy="0"/>
          </a:xfrm>
          <a:prstGeom prst="rect">
            <a:avLst/>
          </a:prstGeom>
          <a:noFill/>
        </p:spPr>
        <p:txBody>
          <a:bodyPr wrap="none" lIns="0" tIns="0" rIns="0" bIns="0" rtlCol="0">
            <a:noAutofit/>
          </a:bodyPr>
          <a:lstStyle/>
          <a:p>
            <a:pPr>
              <a:lnSpc>
                <a:spcPts val="2200"/>
              </a:lnSpc>
            </a:pPr>
            <a:endParaRPr lang="de-CH"/>
          </a:p>
        </p:txBody>
      </p:sp>
      <p:sp>
        <p:nvSpPr>
          <p:cNvPr id="14" name="TextBox 13">
            <a:extLst>
              <a:ext uri="{FF2B5EF4-FFF2-40B4-BE49-F238E27FC236}">
                <a16:creationId xmlns:a16="http://schemas.microsoft.com/office/drawing/2014/main" xmlns="" id="{D6A836E1-3AE7-E343-B23C-E159E5D1D2D6}"/>
              </a:ext>
            </a:extLst>
          </p:cNvPr>
          <p:cNvSpPr txBox="1"/>
          <p:nvPr/>
        </p:nvSpPr>
        <p:spPr>
          <a:xfrm>
            <a:off x="2944678" y="3905573"/>
            <a:ext cx="0" cy="0"/>
          </a:xfrm>
          <a:prstGeom prst="rect">
            <a:avLst/>
          </a:prstGeom>
          <a:noFill/>
        </p:spPr>
        <p:txBody>
          <a:bodyPr wrap="none" lIns="0" tIns="0" rIns="0" bIns="0" rtlCol="0">
            <a:noAutofit/>
          </a:bodyPr>
          <a:lstStyle/>
          <a:p>
            <a:pPr>
              <a:lnSpc>
                <a:spcPts val="2200"/>
              </a:lnSpc>
            </a:pPr>
            <a:endParaRPr lang="de-CH"/>
          </a:p>
        </p:txBody>
      </p:sp>
      <p:sp>
        <p:nvSpPr>
          <p:cNvPr id="15" name="TextBox 14">
            <a:extLst>
              <a:ext uri="{FF2B5EF4-FFF2-40B4-BE49-F238E27FC236}">
                <a16:creationId xmlns:a16="http://schemas.microsoft.com/office/drawing/2014/main" xmlns="" id="{9B7F4AA8-5B21-B54F-8AB7-6AEDBF25126E}"/>
              </a:ext>
            </a:extLst>
          </p:cNvPr>
          <p:cNvSpPr txBox="1"/>
          <p:nvPr/>
        </p:nvSpPr>
        <p:spPr>
          <a:xfrm>
            <a:off x="1069383" y="4184542"/>
            <a:ext cx="0" cy="0"/>
          </a:xfrm>
          <a:prstGeom prst="rect">
            <a:avLst/>
          </a:prstGeom>
          <a:noFill/>
        </p:spPr>
        <p:txBody>
          <a:bodyPr wrap="none" lIns="0" tIns="0" rIns="0" bIns="0" rtlCol="0">
            <a:noAutofit/>
          </a:bodyPr>
          <a:lstStyle/>
          <a:p>
            <a:pPr>
              <a:lnSpc>
                <a:spcPts val="2200"/>
              </a:lnSpc>
            </a:pPr>
            <a:endParaRPr lang="de-CH"/>
          </a:p>
        </p:txBody>
      </p:sp>
      <p:sp>
        <p:nvSpPr>
          <p:cNvPr id="16" name="Textfeld 8">
            <a:extLst>
              <a:ext uri="{FF2B5EF4-FFF2-40B4-BE49-F238E27FC236}">
                <a16:creationId xmlns:a16="http://schemas.microsoft.com/office/drawing/2014/main" xmlns="" id="{163D459A-5276-EB4A-B05D-27D823C56F6E}"/>
              </a:ext>
            </a:extLst>
          </p:cNvPr>
          <p:cNvSpPr txBox="1"/>
          <p:nvPr/>
        </p:nvSpPr>
        <p:spPr>
          <a:xfrm>
            <a:off x="332193" y="939775"/>
            <a:ext cx="8280400" cy="2129185"/>
          </a:xfrm>
          <a:prstGeom prst="rect">
            <a:avLst/>
          </a:prstGeom>
          <a:noFill/>
        </p:spPr>
        <p:txBody>
          <a:bodyPr wrap="square" lIns="0" tIns="0" rIns="0" bIns="0" rtlCol="0">
            <a:noAutofit/>
          </a:bodyPr>
          <a:lstStyle/>
          <a:p>
            <a:pPr>
              <a:lnSpc>
                <a:spcPts val="2200"/>
              </a:lnSpc>
            </a:pPr>
            <a:endParaRPr lang="en-GB" dirty="0"/>
          </a:p>
          <a:p>
            <a:pPr>
              <a:lnSpc>
                <a:spcPts val="2200"/>
              </a:lnSpc>
            </a:pPr>
            <a:r>
              <a:rPr lang="en-GB" dirty="0"/>
              <a:t>		</a:t>
            </a:r>
          </a:p>
          <a:p>
            <a:pPr>
              <a:lnSpc>
                <a:spcPts val="2200"/>
              </a:lnSpc>
            </a:pPr>
            <a:endParaRPr lang="en-GB" dirty="0"/>
          </a:p>
        </p:txBody>
      </p:sp>
      <p:pic>
        <p:nvPicPr>
          <p:cNvPr id="1028" name="Picture 4">
            <a:extLst>
              <a:ext uri="{FF2B5EF4-FFF2-40B4-BE49-F238E27FC236}">
                <a16:creationId xmlns:a16="http://schemas.microsoft.com/office/drawing/2014/main" xmlns="" id="{529E8C7E-59BF-A247-9F74-019484EEA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01" y="3644875"/>
            <a:ext cx="36576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5263DFD4-7B52-5C41-B775-49DB9EE4FC58}"/>
              </a:ext>
            </a:extLst>
          </p:cNvPr>
          <p:cNvSpPr/>
          <p:nvPr/>
        </p:nvSpPr>
        <p:spPr>
          <a:xfrm>
            <a:off x="5497894" y="4654222"/>
            <a:ext cx="2324675" cy="430887"/>
          </a:xfrm>
          <a:prstGeom prst="rect">
            <a:avLst/>
          </a:prstGeom>
        </p:spPr>
        <p:txBody>
          <a:bodyPr wrap="none">
            <a:spAutoFit/>
          </a:bodyPr>
          <a:lstStyle/>
          <a:p>
            <a:r>
              <a:rPr lang="de-CH" sz="2200" dirty="0">
                <a:latin typeface="STIXGeneral" pitchFamily="2" charset="2"/>
              </a:rPr>
              <a:t>2H</a:t>
            </a:r>
            <a:r>
              <a:rPr lang="de-CH" sz="2200" baseline="-25000" dirty="0">
                <a:latin typeface="STIXGeneral" pitchFamily="2" charset="2"/>
              </a:rPr>
              <a:t>2</a:t>
            </a:r>
            <a:r>
              <a:rPr lang="de-CH" sz="2200" dirty="0">
                <a:latin typeface="STIXGeneral" pitchFamily="2" charset="2"/>
              </a:rPr>
              <a:t>+ O</a:t>
            </a:r>
            <a:r>
              <a:rPr lang="de-CH" sz="2200" baseline="-25000" dirty="0">
                <a:latin typeface="STIXGeneral" pitchFamily="2" charset="2"/>
              </a:rPr>
              <a:t>2  </a:t>
            </a:r>
            <a:r>
              <a:rPr lang="de-CH" sz="2200" dirty="0">
                <a:latin typeface="STIXGeneral" pitchFamily="2" charset="2"/>
              </a:rPr>
              <a:t>⇄ 2H</a:t>
            </a:r>
            <a:r>
              <a:rPr lang="de-CH" sz="2200" baseline="-25000" dirty="0">
                <a:latin typeface="STIXGeneral" pitchFamily="2" charset="2"/>
              </a:rPr>
              <a:t>2</a:t>
            </a:r>
            <a:r>
              <a:rPr lang="de-CH" sz="2200" dirty="0">
                <a:latin typeface="STIXGeneral" pitchFamily="2" charset="2"/>
              </a:rPr>
              <a:t>O </a:t>
            </a:r>
            <a:endParaRPr lang="de-CH" sz="2200" dirty="0"/>
          </a:p>
        </p:txBody>
      </p:sp>
      <p:sp>
        <p:nvSpPr>
          <p:cNvPr id="20" name="Textfeld 8">
            <a:extLst>
              <a:ext uri="{FF2B5EF4-FFF2-40B4-BE49-F238E27FC236}">
                <a16:creationId xmlns:a16="http://schemas.microsoft.com/office/drawing/2014/main" xmlns="" id="{CCFD073F-0306-5D41-82EE-E8C3C8FD2194}"/>
              </a:ext>
            </a:extLst>
          </p:cNvPr>
          <p:cNvSpPr txBox="1"/>
          <p:nvPr/>
        </p:nvSpPr>
        <p:spPr>
          <a:xfrm>
            <a:off x="431800" y="980728"/>
            <a:ext cx="8280400" cy="2664147"/>
          </a:xfrm>
          <a:prstGeom prst="rect">
            <a:avLst/>
          </a:prstGeom>
          <a:noFill/>
        </p:spPr>
        <p:txBody>
          <a:bodyPr wrap="square" lIns="0" tIns="0" rIns="0" bIns="0" rtlCol="0">
            <a:noAutofit/>
          </a:bodyPr>
          <a:lstStyle/>
          <a:p>
            <a:pPr>
              <a:lnSpc>
                <a:spcPts val="2200"/>
              </a:lnSpc>
            </a:pPr>
            <a:r>
              <a:rPr lang="en-GB" dirty="0"/>
              <a:t>How can chemicals, which simply diffuse through the fluid medium that contains them, give rise to order and structure?</a:t>
            </a:r>
          </a:p>
          <a:p>
            <a:pPr>
              <a:lnSpc>
                <a:spcPts val="2200"/>
              </a:lnSpc>
            </a:pPr>
            <a:endParaRPr lang="en-GB" dirty="0"/>
          </a:p>
          <a:p>
            <a:pPr>
              <a:lnSpc>
                <a:spcPts val="2200"/>
              </a:lnSpc>
            </a:pPr>
            <a:endParaRPr lang="en-GB" dirty="0"/>
          </a:p>
          <a:p>
            <a:pPr lvl="1">
              <a:lnSpc>
                <a:spcPts val="2200"/>
              </a:lnSpc>
            </a:pPr>
            <a:r>
              <a:rPr lang="en-GB" dirty="0"/>
              <a:t>Since</a:t>
            </a:r>
          </a:p>
          <a:p>
            <a:pPr lvl="1">
              <a:lnSpc>
                <a:spcPts val="2200"/>
              </a:lnSpc>
            </a:pPr>
            <a:endParaRPr lang="en-GB" dirty="0"/>
          </a:p>
          <a:p>
            <a:pPr lvl="1">
              <a:lnSpc>
                <a:spcPts val="2200"/>
              </a:lnSpc>
            </a:pPr>
            <a:r>
              <a:rPr lang="en-GB" dirty="0"/>
              <a:t>	1. Chemical reactions at some point will reach a stable state</a:t>
            </a:r>
          </a:p>
          <a:p>
            <a:pPr lvl="1">
              <a:lnSpc>
                <a:spcPts val="2200"/>
              </a:lnSpc>
            </a:pPr>
            <a:endParaRPr lang="en-GB" dirty="0"/>
          </a:p>
          <a:p>
            <a:pPr>
              <a:lnSpc>
                <a:spcPts val="2200"/>
              </a:lnSpc>
            </a:pPr>
            <a:endParaRPr lang="en-GB" dirty="0"/>
          </a:p>
          <a:p>
            <a:pPr>
              <a:lnSpc>
                <a:spcPts val="2200"/>
              </a:lnSpc>
            </a:pPr>
            <a:endParaRPr lang="en-GB" dirty="0"/>
          </a:p>
        </p:txBody>
      </p:sp>
    </p:spTree>
    <p:extLst>
      <p:ext uri="{BB962C8B-B14F-4D97-AF65-F5344CB8AC3E}">
        <p14:creationId xmlns:p14="http://schemas.microsoft.com/office/powerpoint/2010/main" val="1597384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Have</a:t>
            </a:r>
            <a:r>
              <a:rPr lang="de-DE" dirty="0"/>
              <a:t> </a:t>
            </a:r>
            <a:r>
              <a:rPr lang="de-DE" dirty="0" err="1"/>
              <a:t>you</a:t>
            </a:r>
            <a:r>
              <a:rPr lang="de-DE" dirty="0"/>
              <a:t> </a:t>
            </a:r>
            <a:r>
              <a:rPr lang="de-DE" dirty="0" err="1"/>
              <a:t>ever</a:t>
            </a:r>
            <a:r>
              <a:rPr lang="de-DE" dirty="0"/>
              <a:t> </a:t>
            </a:r>
            <a:r>
              <a:rPr lang="de-DE" dirty="0" err="1"/>
              <a:t>wondered</a:t>
            </a:r>
            <a:r>
              <a:rPr lang="de-DE" dirty="0"/>
              <a:t> </a:t>
            </a:r>
            <a:r>
              <a:rPr lang="de-DE" dirty="0" err="1"/>
              <a:t>how</a:t>
            </a:r>
            <a:r>
              <a:rPr lang="de-DE" dirty="0"/>
              <a:t> .... ?</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a:t>
            </a:fld>
            <a:endParaRPr lang="de-CH" dirty="0"/>
          </a:p>
        </p:txBody>
      </p:sp>
      <p:sp>
        <p:nvSpPr>
          <p:cNvPr id="6" name="Textfeld 5">
            <a:extLst>
              <a:ext uri="{FF2B5EF4-FFF2-40B4-BE49-F238E27FC236}">
                <a16:creationId xmlns:a16="http://schemas.microsoft.com/office/drawing/2014/main" xmlns="" id="{E7F4D349-C2CC-D843-B946-3E98BCDBB067}"/>
              </a:ext>
            </a:extLst>
          </p:cNvPr>
          <p:cNvSpPr txBox="1"/>
          <p:nvPr/>
        </p:nvSpPr>
        <p:spPr>
          <a:xfrm>
            <a:off x="3268639" y="5213445"/>
            <a:ext cx="0" cy="0"/>
          </a:xfrm>
          <a:prstGeom prst="rect">
            <a:avLst/>
          </a:prstGeom>
          <a:noFill/>
        </p:spPr>
        <p:txBody>
          <a:bodyPr wrap="none" lIns="0" tIns="0" rIns="0" bIns="0" rtlCol="0">
            <a:noAutofit/>
          </a:bodyPr>
          <a:lstStyle/>
          <a:p>
            <a:pPr>
              <a:lnSpc>
                <a:spcPts val="2200"/>
              </a:lnSpc>
            </a:pPr>
            <a:endParaRPr lang="de-DE" dirty="0"/>
          </a:p>
        </p:txBody>
      </p:sp>
      <p:sp>
        <p:nvSpPr>
          <p:cNvPr id="7" name="Textfeld 6">
            <a:extLst>
              <a:ext uri="{FF2B5EF4-FFF2-40B4-BE49-F238E27FC236}">
                <a16:creationId xmlns:a16="http://schemas.microsoft.com/office/drawing/2014/main" xmlns="" id="{1D651873-1547-BF4E-AAFB-5F075F7060EA}"/>
              </a:ext>
            </a:extLst>
          </p:cNvPr>
          <p:cNvSpPr txBox="1"/>
          <p:nvPr/>
        </p:nvSpPr>
        <p:spPr>
          <a:xfrm>
            <a:off x="431800" y="1160749"/>
            <a:ext cx="8280400" cy="514857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endParaRPr lang="de-CH" dirty="0"/>
          </a:p>
        </p:txBody>
      </p:sp>
    </p:spTree>
    <p:extLst>
      <p:ext uri="{BB962C8B-B14F-4D97-AF65-F5344CB8AC3E}">
        <p14:creationId xmlns:p14="http://schemas.microsoft.com/office/powerpoint/2010/main" val="3487196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Turing‘s question</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20</a:t>
            </a:fld>
            <a:endParaRPr lang="de-CH"/>
          </a:p>
        </p:txBody>
      </p:sp>
      <p:sp>
        <p:nvSpPr>
          <p:cNvPr id="6" name="TextBox 5">
            <a:extLst>
              <a:ext uri="{FF2B5EF4-FFF2-40B4-BE49-F238E27FC236}">
                <a16:creationId xmlns:a16="http://schemas.microsoft.com/office/drawing/2014/main" xmlns="" id="{9CB6DCE8-616A-9B45-973D-4003806030F6}"/>
              </a:ext>
            </a:extLst>
          </p:cNvPr>
          <p:cNvSpPr txBox="1"/>
          <p:nvPr/>
        </p:nvSpPr>
        <p:spPr>
          <a:xfrm>
            <a:off x="1447800" y="2730500"/>
            <a:ext cx="0" cy="0"/>
          </a:xfrm>
          <a:prstGeom prst="rect">
            <a:avLst/>
          </a:prstGeom>
          <a:noFill/>
        </p:spPr>
        <p:txBody>
          <a:bodyPr wrap="none" lIns="0" tIns="0" rIns="0" bIns="0" rtlCol="0">
            <a:noAutofit/>
          </a:bodyPr>
          <a:lstStyle/>
          <a:p>
            <a:pPr>
              <a:lnSpc>
                <a:spcPts val="2200"/>
              </a:lnSpc>
            </a:pPr>
            <a:endParaRPr lang="de-CH"/>
          </a:p>
        </p:txBody>
      </p:sp>
      <p:sp>
        <p:nvSpPr>
          <p:cNvPr id="7" name="TextBox 6">
            <a:extLst>
              <a:ext uri="{FF2B5EF4-FFF2-40B4-BE49-F238E27FC236}">
                <a16:creationId xmlns:a16="http://schemas.microsoft.com/office/drawing/2014/main" xmlns="" id="{C5519893-8FDB-4941-AAC3-11D3A99CC972}"/>
              </a:ext>
            </a:extLst>
          </p:cNvPr>
          <p:cNvSpPr txBox="1"/>
          <p:nvPr/>
        </p:nvSpPr>
        <p:spPr>
          <a:xfrm>
            <a:off x="1079500" y="1778000"/>
            <a:ext cx="0" cy="0"/>
          </a:xfrm>
          <a:prstGeom prst="rect">
            <a:avLst/>
          </a:prstGeom>
          <a:noFill/>
        </p:spPr>
        <p:txBody>
          <a:bodyPr wrap="none" lIns="0" tIns="0" rIns="0" bIns="0" rtlCol="0">
            <a:noAutofit/>
          </a:bodyPr>
          <a:lstStyle/>
          <a:p>
            <a:pPr>
              <a:lnSpc>
                <a:spcPts val="2200"/>
              </a:lnSpc>
            </a:pPr>
            <a:endParaRPr lang="de-CH"/>
          </a:p>
        </p:txBody>
      </p:sp>
      <p:sp>
        <p:nvSpPr>
          <p:cNvPr id="8" name="TextBox 7">
            <a:extLst>
              <a:ext uri="{FF2B5EF4-FFF2-40B4-BE49-F238E27FC236}">
                <a16:creationId xmlns:a16="http://schemas.microsoft.com/office/drawing/2014/main" xmlns="" id="{07D87104-10F3-8D4A-A01C-51B891B02E29}"/>
              </a:ext>
            </a:extLst>
          </p:cNvPr>
          <p:cNvSpPr txBox="1"/>
          <p:nvPr/>
        </p:nvSpPr>
        <p:spPr>
          <a:xfrm>
            <a:off x="736600" y="1841500"/>
            <a:ext cx="0" cy="0"/>
          </a:xfrm>
          <a:prstGeom prst="rect">
            <a:avLst/>
          </a:prstGeom>
          <a:noFill/>
        </p:spPr>
        <p:txBody>
          <a:bodyPr wrap="none" lIns="0" tIns="0" rIns="0" bIns="0" rtlCol="0">
            <a:noAutofit/>
          </a:bodyPr>
          <a:lstStyle/>
          <a:p>
            <a:pPr>
              <a:lnSpc>
                <a:spcPts val="2200"/>
              </a:lnSpc>
            </a:pPr>
            <a:endParaRPr lang="de-CH"/>
          </a:p>
        </p:txBody>
      </p:sp>
      <p:sp>
        <p:nvSpPr>
          <p:cNvPr id="10" name="TextBox 9">
            <a:extLst>
              <a:ext uri="{FF2B5EF4-FFF2-40B4-BE49-F238E27FC236}">
                <a16:creationId xmlns:a16="http://schemas.microsoft.com/office/drawing/2014/main" xmlns="" id="{5E106D36-8924-0F4A-9578-2856EA2C5665}"/>
              </a:ext>
            </a:extLst>
          </p:cNvPr>
          <p:cNvSpPr txBox="1"/>
          <p:nvPr/>
        </p:nvSpPr>
        <p:spPr>
          <a:xfrm>
            <a:off x="431800" y="980728"/>
            <a:ext cx="8280400" cy="2088232"/>
          </a:xfrm>
          <a:prstGeom prst="rect">
            <a:avLst/>
          </a:prstGeom>
          <a:noFill/>
        </p:spPr>
        <p:txBody>
          <a:bodyPr wrap="none" lIns="0" tIns="0" rIns="0" bIns="0" rtlCol="0">
            <a:noAutofit/>
          </a:bodyPr>
          <a:lstStyle/>
          <a:p>
            <a:pPr marL="800100" lvl="1" indent="-342900">
              <a:lnSpc>
                <a:spcPts val="2200"/>
              </a:lnSpc>
              <a:buAutoNum type="arabicPeriod"/>
            </a:pPr>
            <a:endParaRPr lang="en-GB" dirty="0"/>
          </a:p>
        </p:txBody>
      </p:sp>
      <p:sp>
        <p:nvSpPr>
          <p:cNvPr id="11" name="TextBox 10">
            <a:extLst>
              <a:ext uri="{FF2B5EF4-FFF2-40B4-BE49-F238E27FC236}">
                <a16:creationId xmlns:a16="http://schemas.microsoft.com/office/drawing/2014/main" xmlns="" id="{BABC5EE8-C91E-BB4C-BE64-4117FD894D2C}"/>
              </a:ext>
            </a:extLst>
          </p:cNvPr>
          <p:cNvSpPr txBox="1"/>
          <p:nvPr/>
        </p:nvSpPr>
        <p:spPr>
          <a:xfrm>
            <a:off x="2199503" y="2879124"/>
            <a:ext cx="0" cy="0"/>
          </a:xfrm>
          <a:prstGeom prst="rect">
            <a:avLst/>
          </a:prstGeom>
          <a:noFill/>
        </p:spPr>
        <p:txBody>
          <a:bodyPr wrap="none" lIns="0" tIns="0" rIns="0" bIns="0" rtlCol="0">
            <a:noAutofit/>
          </a:bodyPr>
          <a:lstStyle/>
          <a:p>
            <a:pPr>
              <a:lnSpc>
                <a:spcPts val="2200"/>
              </a:lnSpc>
            </a:pPr>
            <a:endParaRPr lang="de-CH"/>
          </a:p>
        </p:txBody>
      </p:sp>
      <p:sp>
        <p:nvSpPr>
          <p:cNvPr id="12" name="TextBox 11">
            <a:extLst>
              <a:ext uri="{FF2B5EF4-FFF2-40B4-BE49-F238E27FC236}">
                <a16:creationId xmlns:a16="http://schemas.microsoft.com/office/drawing/2014/main" xmlns="" id="{F443BABB-0705-6448-8D48-FBC22E865651}"/>
              </a:ext>
            </a:extLst>
          </p:cNvPr>
          <p:cNvSpPr txBox="1"/>
          <p:nvPr/>
        </p:nvSpPr>
        <p:spPr>
          <a:xfrm>
            <a:off x="1075038" y="2557849"/>
            <a:ext cx="0" cy="0"/>
          </a:xfrm>
          <a:prstGeom prst="rect">
            <a:avLst/>
          </a:prstGeom>
          <a:noFill/>
        </p:spPr>
        <p:txBody>
          <a:bodyPr wrap="none" lIns="0" tIns="0" rIns="0" bIns="0" rtlCol="0">
            <a:noAutofit/>
          </a:bodyPr>
          <a:lstStyle/>
          <a:p>
            <a:pPr>
              <a:lnSpc>
                <a:spcPts val="2200"/>
              </a:lnSpc>
            </a:pPr>
            <a:endParaRPr lang="de-CH"/>
          </a:p>
        </p:txBody>
      </p:sp>
      <p:sp>
        <p:nvSpPr>
          <p:cNvPr id="13" name="TextBox 12">
            <a:extLst>
              <a:ext uri="{FF2B5EF4-FFF2-40B4-BE49-F238E27FC236}">
                <a16:creationId xmlns:a16="http://schemas.microsoft.com/office/drawing/2014/main" xmlns="" id="{39866859-0047-6241-9A76-D7809B9DF94B}"/>
              </a:ext>
            </a:extLst>
          </p:cNvPr>
          <p:cNvSpPr txBox="1"/>
          <p:nvPr/>
        </p:nvSpPr>
        <p:spPr>
          <a:xfrm>
            <a:off x="691978" y="2607276"/>
            <a:ext cx="0" cy="0"/>
          </a:xfrm>
          <a:prstGeom prst="rect">
            <a:avLst/>
          </a:prstGeom>
          <a:noFill/>
        </p:spPr>
        <p:txBody>
          <a:bodyPr wrap="none" lIns="0" tIns="0" rIns="0" bIns="0" rtlCol="0">
            <a:noAutofit/>
          </a:bodyPr>
          <a:lstStyle/>
          <a:p>
            <a:pPr>
              <a:lnSpc>
                <a:spcPts val="2200"/>
              </a:lnSpc>
            </a:pPr>
            <a:endParaRPr lang="de-CH"/>
          </a:p>
        </p:txBody>
      </p:sp>
      <p:sp>
        <p:nvSpPr>
          <p:cNvPr id="14" name="TextBox 13">
            <a:extLst>
              <a:ext uri="{FF2B5EF4-FFF2-40B4-BE49-F238E27FC236}">
                <a16:creationId xmlns:a16="http://schemas.microsoft.com/office/drawing/2014/main" xmlns="" id="{D6A836E1-3AE7-E343-B23C-E159E5D1D2D6}"/>
              </a:ext>
            </a:extLst>
          </p:cNvPr>
          <p:cNvSpPr txBox="1"/>
          <p:nvPr/>
        </p:nvSpPr>
        <p:spPr>
          <a:xfrm>
            <a:off x="2944678" y="3905573"/>
            <a:ext cx="0" cy="0"/>
          </a:xfrm>
          <a:prstGeom prst="rect">
            <a:avLst/>
          </a:prstGeom>
          <a:noFill/>
        </p:spPr>
        <p:txBody>
          <a:bodyPr wrap="none" lIns="0" tIns="0" rIns="0" bIns="0" rtlCol="0">
            <a:noAutofit/>
          </a:bodyPr>
          <a:lstStyle/>
          <a:p>
            <a:pPr>
              <a:lnSpc>
                <a:spcPts val="2200"/>
              </a:lnSpc>
            </a:pPr>
            <a:endParaRPr lang="de-CH"/>
          </a:p>
        </p:txBody>
      </p:sp>
      <p:sp>
        <p:nvSpPr>
          <p:cNvPr id="15" name="TextBox 14">
            <a:extLst>
              <a:ext uri="{FF2B5EF4-FFF2-40B4-BE49-F238E27FC236}">
                <a16:creationId xmlns:a16="http://schemas.microsoft.com/office/drawing/2014/main" xmlns="" id="{9B7F4AA8-5B21-B54F-8AB7-6AEDBF25126E}"/>
              </a:ext>
            </a:extLst>
          </p:cNvPr>
          <p:cNvSpPr txBox="1"/>
          <p:nvPr/>
        </p:nvSpPr>
        <p:spPr>
          <a:xfrm>
            <a:off x="1069383" y="4184542"/>
            <a:ext cx="0" cy="0"/>
          </a:xfrm>
          <a:prstGeom prst="rect">
            <a:avLst/>
          </a:prstGeom>
          <a:noFill/>
        </p:spPr>
        <p:txBody>
          <a:bodyPr wrap="none" lIns="0" tIns="0" rIns="0" bIns="0" rtlCol="0">
            <a:noAutofit/>
          </a:bodyPr>
          <a:lstStyle/>
          <a:p>
            <a:pPr>
              <a:lnSpc>
                <a:spcPts val="2200"/>
              </a:lnSpc>
            </a:pPr>
            <a:endParaRPr lang="de-CH"/>
          </a:p>
        </p:txBody>
      </p:sp>
      <p:sp>
        <p:nvSpPr>
          <p:cNvPr id="16" name="Textfeld 8">
            <a:extLst>
              <a:ext uri="{FF2B5EF4-FFF2-40B4-BE49-F238E27FC236}">
                <a16:creationId xmlns:a16="http://schemas.microsoft.com/office/drawing/2014/main" xmlns="" id="{163D459A-5276-EB4A-B05D-27D823C56F6E}"/>
              </a:ext>
            </a:extLst>
          </p:cNvPr>
          <p:cNvSpPr txBox="1"/>
          <p:nvPr/>
        </p:nvSpPr>
        <p:spPr>
          <a:xfrm>
            <a:off x="332193" y="980728"/>
            <a:ext cx="8280400" cy="5040560"/>
          </a:xfrm>
          <a:prstGeom prst="rect">
            <a:avLst/>
          </a:prstGeom>
          <a:noFill/>
        </p:spPr>
        <p:txBody>
          <a:bodyPr wrap="square" lIns="0" tIns="0" rIns="0" bIns="0" rtlCol="0">
            <a:noAutofit/>
          </a:bodyPr>
          <a:lstStyle/>
          <a:p>
            <a:pPr>
              <a:lnSpc>
                <a:spcPts val="2200"/>
              </a:lnSpc>
            </a:pPr>
            <a:endParaRPr lang="en-GB" dirty="0"/>
          </a:p>
          <a:p>
            <a:pPr>
              <a:lnSpc>
                <a:spcPts val="2200"/>
              </a:lnSpc>
            </a:pPr>
            <a:r>
              <a:rPr lang="en-GB" dirty="0"/>
              <a:t>		</a:t>
            </a:r>
          </a:p>
          <a:p>
            <a:pPr>
              <a:lnSpc>
                <a:spcPts val="2200"/>
              </a:lnSpc>
            </a:pPr>
            <a:endParaRPr lang="en-GB" dirty="0"/>
          </a:p>
        </p:txBody>
      </p:sp>
      <p:sp>
        <p:nvSpPr>
          <p:cNvPr id="20" name="Textfeld 8">
            <a:extLst>
              <a:ext uri="{FF2B5EF4-FFF2-40B4-BE49-F238E27FC236}">
                <a16:creationId xmlns:a16="http://schemas.microsoft.com/office/drawing/2014/main" xmlns="" id="{CCFD073F-0306-5D41-82EE-E8C3C8FD2194}"/>
              </a:ext>
            </a:extLst>
          </p:cNvPr>
          <p:cNvSpPr txBox="1"/>
          <p:nvPr/>
        </p:nvSpPr>
        <p:spPr>
          <a:xfrm>
            <a:off x="431800" y="980728"/>
            <a:ext cx="8280400" cy="2844360"/>
          </a:xfrm>
          <a:prstGeom prst="rect">
            <a:avLst/>
          </a:prstGeom>
          <a:noFill/>
        </p:spPr>
        <p:txBody>
          <a:bodyPr wrap="square" lIns="0" tIns="0" rIns="0" bIns="0" rtlCol="0">
            <a:noAutofit/>
          </a:bodyPr>
          <a:lstStyle/>
          <a:p>
            <a:pPr>
              <a:lnSpc>
                <a:spcPts val="2200"/>
              </a:lnSpc>
            </a:pPr>
            <a:r>
              <a:rPr lang="en-GB" dirty="0"/>
              <a:t>How can chemicals, which simply diffuse through the fluid medium that contains them, give rise to order and structure?</a:t>
            </a:r>
          </a:p>
          <a:p>
            <a:pPr>
              <a:lnSpc>
                <a:spcPts val="2200"/>
              </a:lnSpc>
            </a:pPr>
            <a:endParaRPr lang="en-GB" dirty="0"/>
          </a:p>
          <a:p>
            <a:pPr lvl="1">
              <a:lnSpc>
                <a:spcPts val="2200"/>
              </a:lnSpc>
            </a:pPr>
            <a:r>
              <a:rPr lang="en-GB" dirty="0"/>
              <a:t>Since</a:t>
            </a:r>
          </a:p>
          <a:p>
            <a:pPr lvl="1">
              <a:lnSpc>
                <a:spcPts val="2200"/>
              </a:lnSpc>
            </a:pPr>
            <a:endParaRPr lang="en-GB" dirty="0"/>
          </a:p>
          <a:p>
            <a:pPr lvl="2">
              <a:lnSpc>
                <a:spcPts val="2200"/>
              </a:lnSpc>
            </a:pPr>
            <a:r>
              <a:rPr lang="en-GB" dirty="0"/>
              <a:t>1. Chemical reactions at some point will reach a stable state</a:t>
            </a:r>
          </a:p>
          <a:p>
            <a:pPr lvl="1">
              <a:lnSpc>
                <a:spcPts val="2200"/>
              </a:lnSpc>
            </a:pPr>
            <a:endParaRPr lang="en-GB" dirty="0"/>
          </a:p>
          <a:p>
            <a:pPr lvl="1">
              <a:lnSpc>
                <a:spcPts val="2200"/>
              </a:lnSpc>
            </a:pPr>
            <a:r>
              <a:rPr lang="en-GB" dirty="0"/>
              <a:t>	2. Diffusion at some point will reaches a stable state </a:t>
            </a:r>
          </a:p>
          <a:p>
            <a:pPr lvl="1">
              <a:lnSpc>
                <a:spcPts val="2200"/>
              </a:lnSpc>
            </a:pPr>
            <a:endParaRPr lang="en-GB" dirty="0"/>
          </a:p>
          <a:p>
            <a:pPr>
              <a:lnSpc>
                <a:spcPts val="2200"/>
              </a:lnSpc>
            </a:pPr>
            <a:endParaRPr lang="en-GB" dirty="0"/>
          </a:p>
          <a:p>
            <a:pPr>
              <a:lnSpc>
                <a:spcPts val="2200"/>
              </a:lnSpc>
            </a:pPr>
            <a:endParaRPr lang="en-GB" dirty="0"/>
          </a:p>
        </p:txBody>
      </p:sp>
    </p:spTree>
    <p:extLst>
      <p:ext uri="{BB962C8B-B14F-4D97-AF65-F5344CB8AC3E}">
        <p14:creationId xmlns:p14="http://schemas.microsoft.com/office/powerpoint/2010/main" val="2056389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Turing‘s question</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21</a:t>
            </a:fld>
            <a:endParaRPr lang="de-CH"/>
          </a:p>
        </p:txBody>
      </p:sp>
      <p:sp>
        <p:nvSpPr>
          <p:cNvPr id="6" name="TextBox 5">
            <a:extLst>
              <a:ext uri="{FF2B5EF4-FFF2-40B4-BE49-F238E27FC236}">
                <a16:creationId xmlns:a16="http://schemas.microsoft.com/office/drawing/2014/main" xmlns="" id="{9CB6DCE8-616A-9B45-973D-4003806030F6}"/>
              </a:ext>
            </a:extLst>
          </p:cNvPr>
          <p:cNvSpPr txBox="1"/>
          <p:nvPr/>
        </p:nvSpPr>
        <p:spPr>
          <a:xfrm>
            <a:off x="1447800" y="2730500"/>
            <a:ext cx="0" cy="0"/>
          </a:xfrm>
          <a:prstGeom prst="rect">
            <a:avLst/>
          </a:prstGeom>
          <a:noFill/>
        </p:spPr>
        <p:txBody>
          <a:bodyPr wrap="none" lIns="0" tIns="0" rIns="0" bIns="0" rtlCol="0">
            <a:noAutofit/>
          </a:bodyPr>
          <a:lstStyle/>
          <a:p>
            <a:pPr>
              <a:lnSpc>
                <a:spcPts val="2200"/>
              </a:lnSpc>
            </a:pPr>
            <a:endParaRPr lang="de-CH"/>
          </a:p>
        </p:txBody>
      </p:sp>
      <p:sp>
        <p:nvSpPr>
          <p:cNvPr id="7" name="TextBox 6">
            <a:extLst>
              <a:ext uri="{FF2B5EF4-FFF2-40B4-BE49-F238E27FC236}">
                <a16:creationId xmlns:a16="http://schemas.microsoft.com/office/drawing/2014/main" xmlns="" id="{C5519893-8FDB-4941-AAC3-11D3A99CC972}"/>
              </a:ext>
            </a:extLst>
          </p:cNvPr>
          <p:cNvSpPr txBox="1"/>
          <p:nvPr/>
        </p:nvSpPr>
        <p:spPr>
          <a:xfrm>
            <a:off x="1079500" y="1778000"/>
            <a:ext cx="0" cy="0"/>
          </a:xfrm>
          <a:prstGeom prst="rect">
            <a:avLst/>
          </a:prstGeom>
          <a:noFill/>
        </p:spPr>
        <p:txBody>
          <a:bodyPr wrap="none" lIns="0" tIns="0" rIns="0" bIns="0" rtlCol="0">
            <a:noAutofit/>
          </a:bodyPr>
          <a:lstStyle/>
          <a:p>
            <a:pPr>
              <a:lnSpc>
                <a:spcPts val="2200"/>
              </a:lnSpc>
            </a:pPr>
            <a:endParaRPr lang="de-CH"/>
          </a:p>
        </p:txBody>
      </p:sp>
      <p:sp>
        <p:nvSpPr>
          <p:cNvPr id="8" name="TextBox 7">
            <a:extLst>
              <a:ext uri="{FF2B5EF4-FFF2-40B4-BE49-F238E27FC236}">
                <a16:creationId xmlns:a16="http://schemas.microsoft.com/office/drawing/2014/main" xmlns="" id="{07D87104-10F3-8D4A-A01C-51B891B02E29}"/>
              </a:ext>
            </a:extLst>
          </p:cNvPr>
          <p:cNvSpPr txBox="1"/>
          <p:nvPr/>
        </p:nvSpPr>
        <p:spPr>
          <a:xfrm>
            <a:off x="736600" y="1841500"/>
            <a:ext cx="0" cy="0"/>
          </a:xfrm>
          <a:prstGeom prst="rect">
            <a:avLst/>
          </a:prstGeom>
          <a:noFill/>
        </p:spPr>
        <p:txBody>
          <a:bodyPr wrap="none" lIns="0" tIns="0" rIns="0" bIns="0" rtlCol="0">
            <a:noAutofit/>
          </a:bodyPr>
          <a:lstStyle/>
          <a:p>
            <a:pPr>
              <a:lnSpc>
                <a:spcPts val="2200"/>
              </a:lnSpc>
            </a:pPr>
            <a:endParaRPr lang="de-CH"/>
          </a:p>
        </p:txBody>
      </p:sp>
      <p:sp>
        <p:nvSpPr>
          <p:cNvPr id="10" name="TextBox 9">
            <a:extLst>
              <a:ext uri="{FF2B5EF4-FFF2-40B4-BE49-F238E27FC236}">
                <a16:creationId xmlns:a16="http://schemas.microsoft.com/office/drawing/2014/main" xmlns="" id="{5E106D36-8924-0F4A-9578-2856EA2C5665}"/>
              </a:ext>
            </a:extLst>
          </p:cNvPr>
          <p:cNvSpPr txBox="1"/>
          <p:nvPr/>
        </p:nvSpPr>
        <p:spPr>
          <a:xfrm>
            <a:off x="431800" y="980728"/>
            <a:ext cx="8280400" cy="2088232"/>
          </a:xfrm>
          <a:prstGeom prst="rect">
            <a:avLst/>
          </a:prstGeom>
          <a:noFill/>
        </p:spPr>
        <p:txBody>
          <a:bodyPr wrap="none" lIns="0" tIns="0" rIns="0" bIns="0" rtlCol="0">
            <a:noAutofit/>
          </a:bodyPr>
          <a:lstStyle/>
          <a:p>
            <a:pPr marL="800100" lvl="1" indent="-342900">
              <a:lnSpc>
                <a:spcPts val="2200"/>
              </a:lnSpc>
              <a:buAutoNum type="arabicPeriod"/>
            </a:pPr>
            <a:endParaRPr lang="en-GB" dirty="0"/>
          </a:p>
        </p:txBody>
      </p:sp>
      <p:sp>
        <p:nvSpPr>
          <p:cNvPr id="11" name="TextBox 10">
            <a:extLst>
              <a:ext uri="{FF2B5EF4-FFF2-40B4-BE49-F238E27FC236}">
                <a16:creationId xmlns:a16="http://schemas.microsoft.com/office/drawing/2014/main" xmlns="" id="{BABC5EE8-C91E-BB4C-BE64-4117FD894D2C}"/>
              </a:ext>
            </a:extLst>
          </p:cNvPr>
          <p:cNvSpPr txBox="1"/>
          <p:nvPr/>
        </p:nvSpPr>
        <p:spPr>
          <a:xfrm>
            <a:off x="2199503" y="2879124"/>
            <a:ext cx="0" cy="0"/>
          </a:xfrm>
          <a:prstGeom prst="rect">
            <a:avLst/>
          </a:prstGeom>
          <a:noFill/>
        </p:spPr>
        <p:txBody>
          <a:bodyPr wrap="none" lIns="0" tIns="0" rIns="0" bIns="0" rtlCol="0">
            <a:noAutofit/>
          </a:bodyPr>
          <a:lstStyle/>
          <a:p>
            <a:pPr>
              <a:lnSpc>
                <a:spcPts val="2200"/>
              </a:lnSpc>
            </a:pPr>
            <a:endParaRPr lang="de-CH"/>
          </a:p>
        </p:txBody>
      </p:sp>
      <p:sp>
        <p:nvSpPr>
          <p:cNvPr id="12" name="TextBox 11">
            <a:extLst>
              <a:ext uri="{FF2B5EF4-FFF2-40B4-BE49-F238E27FC236}">
                <a16:creationId xmlns:a16="http://schemas.microsoft.com/office/drawing/2014/main" xmlns="" id="{F443BABB-0705-6448-8D48-FBC22E865651}"/>
              </a:ext>
            </a:extLst>
          </p:cNvPr>
          <p:cNvSpPr txBox="1"/>
          <p:nvPr/>
        </p:nvSpPr>
        <p:spPr>
          <a:xfrm>
            <a:off x="1075038" y="2557849"/>
            <a:ext cx="0" cy="0"/>
          </a:xfrm>
          <a:prstGeom prst="rect">
            <a:avLst/>
          </a:prstGeom>
          <a:noFill/>
        </p:spPr>
        <p:txBody>
          <a:bodyPr wrap="none" lIns="0" tIns="0" rIns="0" bIns="0" rtlCol="0">
            <a:noAutofit/>
          </a:bodyPr>
          <a:lstStyle/>
          <a:p>
            <a:pPr>
              <a:lnSpc>
                <a:spcPts val="2200"/>
              </a:lnSpc>
            </a:pPr>
            <a:endParaRPr lang="de-CH"/>
          </a:p>
        </p:txBody>
      </p:sp>
      <p:sp>
        <p:nvSpPr>
          <p:cNvPr id="13" name="TextBox 12">
            <a:extLst>
              <a:ext uri="{FF2B5EF4-FFF2-40B4-BE49-F238E27FC236}">
                <a16:creationId xmlns:a16="http://schemas.microsoft.com/office/drawing/2014/main" xmlns="" id="{39866859-0047-6241-9A76-D7809B9DF94B}"/>
              </a:ext>
            </a:extLst>
          </p:cNvPr>
          <p:cNvSpPr txBox="1"/>
          <p:nvPr/>
        </p:nvSpPr>
        <p:spPr>
          <a:xfrm>
            <a:off x="691978" y="2607276"/>
            <a:ext cx="0" cy="0"/>
          </a:xfrm>
          <a:prstGeom prst="rect">
            <a:avLst/>
          </a:prstGeom>
          <a:noFill/>
        </p:spPr>
        <p:txBody>
          <a:bodyPr wrap="none" lIns="0" tIns="0" rIns="0" bIns="0" rtlCol="0">
            <a:noAutofit/>
          </a:bodyPr>
          <a:lstStyle/>
          <a:p>
            <a:pPr>
              <a:lnSpc>
                <a:spcPts val="2200"/>
              </a:lnSpc>
            </a:pPr>
            <a:endParaRPr lang="de-CH"/>
          </a:p>
        </p:txBody>
      </p:sp>
      <p:sp>
        <p:nvSpPr>
          <p:cNvPr id="14" name="TextBox 13">
            <a:extLst>
              <a:ext uri="{FF2B5EF4-FFF2-40B4-BE49-F238E27FC236}">
                <a16:creationId xmlns:a16="http://schemas.microsoft.com/office/drawing/2014/main" xmlns="" id="{D6A836E1-3AE7-E343-B23C-E159E5D1D2D6}"/>
              </a:ext>
            </a:extLst>
          </p:cNvPr>
          <p:cNvSpPr txBox="1"/>
          <p:nvPr/>
        </p:nvSpPr>
        <p:spPr>
          <a:xfrm>
            <a:off x="2944678" y="3905573"/>
            <a:ext cx="0" cy="0"/>
          </a:xfrm>
          <a:prstGeom prst="rect">
            <a:avLst/>
          </a:prstGeom>
          <a:noFill/>
        </p:spPr>
        <p:txBody>
          <a:bodyPr wrap="none" lIns="0" tIns="0" rIns="0" bIns="0" rtlCol="0">
            <a:noAutofit/>
          </a:bodyPr>
          <a:lstStyle/>
          <a:p>
            <a:pPr>
              <a:lnSpc>
                <a:spcPts val="2200"/>
              </a:lnSpc>
            </a:pPr>
            <a:endParaRPr lang="de-CH"/>
          </a:p>
        </p:txBody>
      </p:sp>
      <p:sp>
        <p:nvSpPr>
          <p:cNvPr id="15" name="TextBox 14">
            <a:extLst>
              <a:ext uri="{FF2B5EF4-FFF2-40B4-BE49-F238E27FC236}">
                <a16:creationId xmlns:a16="http://schemas.microsoft.com/office/drawing/2014/main" xmlns="" id="{9B7F4AA8-5B21-B54F-8AB7-6AEDBF25126E}"/>
              </a:ext>
            </a:extLst>
          </p:cNvPr>
          <p:cNvSpPr txBox="1"/>
          <p:nvPr/>
        </p:nvSpPr>
        <p:spPr>
          <a:xfrm>
            <a:off x="1069383" y="4184542"/>
            <a:ext cx="0" cy="0"/>
          </a:xfrm>
          <a:prstGeom prst="rect">
            <a:avLst/>
          </a:prstGeom>
          <a:noFill/>
        </p:spPr>
        <p:txBody>
          <a:bodyPr wrap="none" lIns="0" tIns="0" rIns="0" bIns="0" rtlCol="0">
            <a:noAutofit/>
          </a:bodyPr>
          <a:lstStyle/>
          <a:p>
            <a:pPr>
              <a:lnSpc>
                <a:spcPts val="2200"/>
              </a:lnSpc>
            </a:pPr>
            <a:endParaRPr lang="de-CH"/>
          </a:p>
        </p:txBody>
      </p:sp>
      <p:sp>
        <p:nvSpPr>
          <p:cNvPr id="16" name="Textfeld 8">
            <a:extLst>
              <a:ext uri="{FF2B5EF4-FFF2-40B4-BE49-F238E27FC236}">
                <a16:creationId xmlns:a16="http://schemas.microsoft.com/office/drawing/2014/main" xmlns="" id="{163D459A-5276-EB4A-B05D-27D823C56F6E}"/>
              </a:ext>
            </a:extLst>
          </p:cNvPr>
          <p:cNvSpPr txBox="1"/>
          <p:nvPr/>
        </p:nvSpPr>
        <p:spPr>
          <a:xfrm>
            <a:off x="332193" y="980728"/>
            <a:ext cx="8280400" cy="5040560"/>
          </a:xfrm>
          <a:prstGeom prst="rect">
            <a:avLst/>
          </a:prstGeom>
          <a:noFill/>
        </p:spPr>
        <p:txBody>
          <a:bodyPr wrap="square" lIns="0" tIns="0" rIns="0" bIns="0" rtlCol="0">
            <a:noAutofit/>
          </a:bodyPr>
          <a:lstStyle/>
          <a:p>
            <a:pPr>
              <a:lnSpc>
                <a:spcPts val="2200"/>
              </a:lnSpc>
            </a:pPr>
            <a:endParaRPr lang="en-GB" dirty="0"/>
          </a:p>
          <a:p>
            <a:pPr>
              <a:lnSpc>
                <a:spcPts val="2200"/>
              </a:lnSpc>
            </a:pPr>
            <a:r>
              <a:rPr lang="en-GB" dirty="0"/>
              <a:t>		</a:t>
            </a:r>
          </a:p>
          <a:p>
            <a:pPr>
              <a:lnSpc>
                <a:spcPts val="2200"/>
              </a:lnSpc>
            </a:pPr>
            <a:endParaRPr lang="en-GB" dirty="0"/>
          </a:p>
        </p:txBody>
      </p:sp>
      <p:sp>
        <p:nvSpPr>
          <p:cNvPr id="22" name="Textfeld 8">
            <a:extLst>
              <a:ext uri="{FF2B5EF4-FFF2-40B4-BE49-F238E27FC236}">
                <a16:creationId xmlns:a16="http://schemas.microsoft.com/office/drawing/2014/main" xmlns="" id="{464921A3-A76E-3D4E-8E39-BFEA5BEA11D6}"/>
              </a:ext>
            </a:extLst>
          </p:cNvPr>
          <p:cNvSpPr txBox="1"/>
          <p:nvPr/>
        </p:nvSpPr>
        <p:spPr>
          <a:xfrm>
            <a:off x="431800" y="980728"/>
            <a:ext cx="8280400" cy="4464496"/>
          </a:xfrm>
          <a:prstGeom prst="rect">
            <a:avLst/>
          </a:prstGeom>
          <a:noFill/>
        </p:spPr>
        <p:txBody>
          <a:bodyPr wrap="square" lIns="0" tIns="0" rIns="0" bIns="0" rtlCol="0">
            <a:noAutofit/>
          </a:bodyPr>
          <a:lstStyle/>
          <a:p>
            <a:pPr>
              <a:lnSpc>
                <a:spcPts val="2200"/>
              </a:lnSpc>
            </a:pPr>
            <a:r>
              <a:rPr lang="en-GB" dirty="0"/>
              <a:t>How can chemicals, which simply diffuse through the fluid medium that contains them, give rise to order and structure?</a:t>
            </a:r>
          </a:p>
          <a:p>
            <a:pPr>
              <a:lnSpc>
                <a:spcPts val="2200"/>
              </a:lnSpc>
            </a:pPr>
            <a:endParaRPr lang="en-GB" dirty="0"/>
          </a:p>
          <a:p>
            <a:pPr lvl="1">
              <a:lnSpc>
                <a:spcPts val="2200"/>
              </a:lnSpc>
            </a:pPr>
            <a:r>
              <a:rPr lang="en-GB" dirty="0"/>
              <a:t>Since</a:t>
            </a:r>
          </a:p>
          <a:p>
            <a:pPr lvl="1">
              <a:lnSpc>
                <a:spcPts val="2200"/>
              </a:lnSpc>
            </a:pPr>
            <a:endParaRPr lang="en-GB" dirty="0"/>
          </a:p>
          <a:p>
            <a:pPr lvl="2">
              <a:lnSpc>
                <a:spcPts val="2200"/>
              </a:lnSpc>
            </a:pPr>
            <a:r>
              <a:rPr lang="en-GB" dirty="0"/>
              <a:t>1. Chemical reactions at some point will reach a stable state</a:t>
            </a:r>
          </a:p>
          <a:p>
            <a:pPr lvl="1">
              <a:lnSpc>
                <a:spcPts val="2200"/>
              </a:lnSpc>
            </a:pPr>
            <a:endParaRPr lang="en-GB" dirty="0"/>
          </a:p>
          <a:p>
            <a:pPr lvl="1">
              <a:lnSpc>
                <a:spcPts val="2200"/>
              </a:lnSpc>
            </a:pPr>
            <a:r>
              <a:rPr lang="en-GB" dirty="0"/>
              <a:t>	2. Diffusion at some point will reaches a stable state </a:t>
            </a:r>
          </a:p>
          <a:p>
            <a:pPr lvl="1">
              <a:lnSpc>
                <a:spcPts val="2200"/>
              </a:lnSpc>
            </a:pPr>
            <a:endParaRPr lang="en-GB" dirty="0"/>
          </a:p>
          <a:p>
            <a:pPr lvl="1">
              <a:lnSpc>
                <a:spcPts val="2200"/>
              </a:lnSpc>
            </a:pPr>
            <a:endParaRPr lang="en-GB" dirty="0"/>
          </a:p>
          <a:p>
            <a:pPr lvl="1">
              <a:lnSpc>
                <a:spcPts val="2200"/>
              </a:lnSpc>
            </a:pPr>
            <a:r>
              <a:rPr lang="en-GB" dirty="0"/>
              <a:t>But looking at both combined, there is no stable state! </a:t>
            </a:r>
          </a:p>
          <a:p>
            <a:pPr marL="742950" lvl="1" indent="-285750">
              <a:lnSpc>
                <a:spcPts val="2200"/>
              </a:lnSpc>
              <a:buFont typeface="Symbol" pitchFamily="2" charset="2"/>
              <a:buChar char="Þ"/>
            </a:pPr>
            <a:r>
              <a:rPr lang="en-GB" dirty="0"/>
              <a:t>there is instability.</a:t>
            </a:r>
          </a:p>
          <a:p>
            <a:pPr marL="1200150" lvl="2" indent="-285750">
              <a:lnSpc>
                <a:spcPts val="2200"/>
              </a:lnSpc>
              <a:buFont typeface="Symbol" pitchFamily="2" charset="2"/>
              <a:buChar char="Þ"/>
            </a:pPr>
            <a:r>
              <a:rPr lang="en-GB" dirty="0"/>
              <a:t>There is neither a homogenous nor a chaotic state, but something in between: a pattern.</a:t>
            </a:r>
          </a:p>
          <a:p>
            <a:pPr lvl="1">
              <a:lnSpc>
                <a:spcPts val="2200"/>
              </a:lnSpc>
            </a:pPr>
            <a:endParaRPr lang="en-GB" dirty="0"/>
          </a:p>
          <a:p>
            <a:pPr>
              <a:lnSpc>
                <a:spcPts val="2200"/>
              </a:lnSpc>
            </a:pPr>
            <a:endParaRPr lang="en-GB" dirty="0"/>
          </a:p>
          <a:p>
            <a:pPr>
              <a:lnSpc>
                <a:spcPts val="2200"/>
              </a:lnSpc>
            </a:pPr>
            <a:endParaRPr lang="en-GB" dirty="0"/>
          </a:p>
        </p:txBody>
      </p:sp>
    </p:spTree>
    <p:extLst>
      <p:ext uri="{BB962C8B-B14F-4D97-AF65-F5344CB8AC3E}">
        <p14:creationId xmlns:p14="http://schemas.microsoft.com/office/powerpoint/2010/main" val="1864838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photo, sitting, dark, black&#10;&#10;Description automatically generated">
            <a:extLst>
              <a:ext uri="{FF2B5EF4-FFF2-40B4-BE49-F238E27FC236}">
                <a16:creationId xmlns:a16="http://schemas.microsoft.com/office/drawing/2014/main" xmlns="" id="{C1CDF43B-9563-B046-BA93-C743D4DC9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96" y="4013495"/>
            <a:ext cx="1694704" cy="1665231"/>
          </a:xfrm>
          <a:prstGeom prst="rect">
            <a:avLst/>
          </a:prstGeom>
        </p:spPr>
      </p:pic>
      <p:grpSp>
        <p:nvGrpSpPr>
          <p:cNvPr id="11" name="Group 10">
            <a:extLst>
              <a:ext uri="{FF2B5EF4-FFF2-40B4-BE49-F238E27FC236}">
                <a16:creationId xmlns:a16="http://schemas.microsoft.com/office/drawing/2014/main" xmlns="" id="{5958FB25-780E-AD48-8299-661EEDE90EE6}"/>
              </a:ext>
            </a:extLst>
          </p:cNvPr>
          <p:cNvGrpSpPr/>
          <p:nvPr/>
        </p:nvGrpSpPr>
        <p:grpSpPr>
          <a:xfrm>
            <a:off x="6247999" y="929151"/>
            <a:ext cx="2730500" cy="2336800"/>
            <a:chOff x="3206750" y="2260600"/>
            <a:chExt cx="2730500" cy="2336800"/>
          </a:xfrm>
        </p:grpSpPr>
        <p:pic>
          <p:nvPicPr>
            <p:cNvPr id="9" name="Picture 8" descr="A picture containing drawing&#10;&#10;Description automatically generated">
              <a:extLst>
                <a:ext uri="{FF2B5EF4-FFF2-40B4-BE49-F238E27FC236}">
                  <a16:creationId xmlns:a16="http://schemas.microsoft.com/office/drawing/2014/main" xmlns="" id="{552083F8-A0D4-A146-9308-EA2FF81C8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750" y="2260600"/>
              <a:ext cx="2730500" cy="2336800"/>
            </a:xfrm>
            <a:prstGeom prst="rect">
              <a:avLst/>
            </a:prstGeom>
          </p:spPr>
        </p:pic>
        <p:sp>
          <p:nvSpPr>
            <p:cNvPr id="10" name="TextBox 9">
              <a:extLst>
                <a:ext uri="{FF2B5EF4-FFF2-40B4-BE49-F238E27FC236}">
                  <a16:creationId xmlns:a16="http://schemas.microsoft.com/office/drawing/2014/main" xmlns="" id="{50E1A2EC-956E-7B40-9435-C482DF932C72}"/>
                </a:ext>
              </a:extLst>
            </p:cNvPr>
            <p:cNvSpPr txBox="1"/>
            <p:nvPr/>
          </p:nvSpPr>
          <p:spPr>
            <a:xfrm>
              <a:off x="3419872" y="2260600"/>
              <a:ext cx="360040" cy="288032"/>
            </a:xfrm>
            <a:prstGeom prst="rect">
              <a:avLst/>
            </a:prstGeom>
            <a:solidFill>
              <a:schemeClr val="bg1"/>
            </a:solidFill>
          </p:spPr>
          <p:txBody>
            <a:bodyPr wrap="square" lIns="0" tIns="0" rIns="0" bIns="0" rtlCol="0">
              <a:noAutofit/>
            </a:bodyPr>
            <a:lstStyle/>
            <a:p>
              <a:pPr>
                <a:lnSpc>
                  <a:spcPts val="2200"/>
                </a:lnSpc>
              </a:pPr>
              <a:endParaRPr lang="de-CH" dirty="0"/>
            </a:p>
          </p:txBody>
        </p:sp>
      </p:grpSp>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a:xfrm>
            <a:off x="431800" y="431909"/>
            <a:ext cx="8280400" cy="728840"/>
          </a:xfrm>
        </p:spPr>
        <p:txBody>
          <a:bodyPr/>
          <a:lstStyle/>
          <a:p>
            <a:pPr>
              <a:lnSpc>
                <a:spcPts val="2200"/>
              </a:lnSpc>
            </a:pPr>
            <a:r>
              <a:rPr lang="en-GB" dirty="0"/>
              <a:t>Reaction-Diffusion Systems</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22</a:t>
            </a:fld>
            <a:endParaRPr lang="de-CH"/>
          </a:p>
        </p:txBody>
      </p:sp>
      <p:sp>
        <p:nvSpPr>
          <p:cNvPr id="6" name="TextBox 5">
            <a:extLst>
              <a:ext uri="{FF2B5EF4-FFF2-40B4-BE49-F238E27FC236}">
                <a16:creationId xmlns:a16="http://schemas.microsoft.com/office/drawing/2014/main" xmlns="" id="{588DF4AD-BED3-A949-AD3E-B99227536051}"/>
              </a:ext>
            </a:extLst>
          </p:cNvPr>
          <p:cNvSpPr txBox="1"/>
          <p:nvPr/>
        </p:nvSpPr>
        <p:spPr>
          <a:xfrm>
            <a:off x="2045776" y="3611105"/>
            <a:ext cx="0" cy="0"/>
          </a:xfrm>
          <a:prstGeom prst="rect">
            <a:avLst/>
          </a:prstGeom>
          <a:noFill/>
        </p:spPr>
        <p:txBody>
          <a:bodyPr wrap="none" lIns="0" tIns="0" rIns="0" bIns="0" rtlCol="0">
            <a:noAutofit/>
          </a:bodyPr>
          <a:lstStyle/>
          <a:p>
            <a:pPr>
              <a:lnSpc>
                <a:spcPts val="2200"/>
              </a:lnSpc>
            </a:pPr>
            <a:endParaRPr lang="de-CH"/>
          </a:p>
        </p:txBody>
      </p:sp>
      <p:sp>
        <p:nvSpPr>
          <p:cNvPr id="7" name="TextBox 6">
            <a:extLst>
              <a:ext uri="{FF2B5EF4-FFF2-40B4-BE49-F238E27FC236}">
                <a16:creationId xmlns:a16="http://schemas.microsoft.com/office/drawing/2014/main" xmlns="" id="{37BA06C5-1071-C248-84D6-B949FB312EEF}"/>
              </a:ext>
            </a:extLst>
          </p:cNvPr>
          <p:cNvSpPr txBox="1"/>
          <p:nvPr/>
        </p:nvSpPr>
        <p:spPr>
          <a:xfrm>
            <a:off x="3491880" y="929151"/>
            <a:ext cx="5342862" cy="5457274"/>
          </a:xfrm>
          <a:prstGeom prst="rect">
            <a:avLst/>
          </a:prstGeom>
          <a:noFill/>
        </p:spPr>
        <p:txBody>
          <a:bodyPr wrap="none" lIns="0" tIns="0" rIns="0" bIns="0" rtlCol="0">
            <a:noAutofit/>
          </a:bodyPr>
          <a:lstStyle/>
          <a:p>
            <a:pPr>
              <a:lnSpc>
                <a:spcPts val="2200"/>
              </a:lnSpc>
            </a:pPr>
            <a:endParaRPr lang="en-GB" b="1" dirty="0"/>
          </a:p>
          <a:p>
            <a:pPr>
              <a:lnSpc>
                <a:spcPts val="2200"/>
              </a:lnSpc>
            </a:pPr>
            <a:endParaRPr lang="en-GB" dirty="0"/>
          </a:p>
          <a:p>
            <a:pPr>
              <a:lnSpc>
                <a:spcPts val="2200"/>
              </a:lnSpc>
            </a:pPr>
            <a:endParaRPr lang="en-GB" dirty="0"/>
          </a:p>
          <a:p>
            <a:pPr>
              <a:lnSpc>
                <a:spcPts val="2200"/>
              </a:lnSpc>
            </a:pPr>
            <a:endParaRPr lang="en-GB" dirty="0"/>
          </a:p>
          <a:p>
            <a:endParaRPr lang="en-GB" dirty="0"/>
          </a:p>
          <a:p>
            <a:pPr>
              <a:lnSpc>
                <a:spcPts val="2200"/>
              </a:lnSpc>
            </a:pPr>
            <a:endParaRPr lang="en-GB" dirty="0"/>
          </a:p>
        </p:txBody>
      </p:sp>
      <p:sp>
        <p:nvSpPr>
          <p:cNvPr id="18" name="Textfeld 8">
            <a:extLst>
              <a:ext uri="{FF2B5EF4-FFF2-40B4-BE49-F238E27FC236}">
                <a16:creationId xmlns:a16="http://schemas.microsoft.com/office/drawing/2014/main" xmlns="" id="{B3D110C2-E4C5-F649-AAE5-F2E8100DA686}"/>
              </a:ext>
            </a:extLst>
          </p:cNvPr>
          <p:cNvSpPr txBox="1"/>
          <p:nvPr/>
        </p:nvSpPr>
        <p:spPr>
          <a:xfrm>
            <a:off x="431800" y="929151"/>
            <a:ext cx="6029321" cy="4960032"/>
          </a:xfrm>
          <a:prstGeom prst="rect">
            <a:avLst/>
          </a:prstGeom>
          <a:noFill/>
        </p:spPr>
        <p:txBody>
          <a:bodyPr wrap="square" lIns="0" tIns="0" rIns="0" bIns="0" rtlCol="0">
            <a:noAutofit/>
          </a:bodyPr>
          <a:lstStyle/>
          <a:p>
            <a:pPr>
              <a:lnSpc>
                <a:spcPts val="2200"/>
              </a:lnSpc>
            </a:pPr>
            <a:r>
              <a:rPr lang="en-GB" dirty="0"/>
              <a:t>For mathematical convenient reasons, Turing looked at his reaction-diffusion systems either as a isolated ring of cells or as continuous ring of tissue. </a:t>
            </a:r>
          </a:p>
          <a:p>
            <a:pPr>
              <a:lnSpc>
                <a:spcPts val="2200"/>
              </a:lnSpc>
            </a:pPr>
            <a:endParaRPr lang="en-GB" dirty="0"/>
          </a:p>
          <a:p>
            <a:r>
              <a:rPr lang="en-GB" dirty="0"/>
              <a:t>Turing uses mathematical equations to model biological processes, like cell and organism growth. </a:t>
            </a:r>
          </a:p>
          <a:p>
            <a:pPr>
              <a:lnSpc>
                <a:spcPts val="2200"/>
              </a:lnSpc>
            </a:pPr>
            <a:endParaRPr lang="en-GB" dirty="0">
              <a:solidFill>
                <a:srgbClr val="000000"/>
              </a:solidFill>
            </a:endParaRPr>
          </a:p>
          <a:p>
            <a:pPr>
              <a:lnSpc>
                <a:spcPts val="2200"/>
              </a:lnSpc>
            </a:pPr>
            <a:r>
              <a:rPr lang="en-GB" dirty="0"/>
              <a:t>The investigation is chiefly concerned with the onset of instability. </a:t>
            </a:r>
          </a:p>
          <a:p>
            <a:pPr>
              <a:lnSpc>
                <a:spcPts val="2200"/>
              </a:lnSpc>
            </a:pPr>
            <a:endParaRPr lang="en-GB" dirty="0"/>
          </a:p>
          <a:p>
            <a:pPr>
              <a:lnSpc>
                <a:spcPts val="2200"/>
              </a:lnSpc>
            </a:pPr>
            <a:r>
              <a:rPr lang="en-GB" dirty="0"/>
              <a:t>Two or three morphogens</a:t>
            </a:r>
          </a:p>
          <a:p>
            <a:pPr>
              <a:lnSpc>
                <a:spcPts val="2200"/>
              </a:lnSpc>
            </a:pPr>
            <a:endParaRPr lang="en-GB" dirty="0"/>
          </a:p>
          <a:p>
            <a:pPr>
              <a:lnSpc>
                <a:spcPts val="2200"/>
              </a:lnSpc>
            </a:pPr>
            <a:r>
              <a:rPr lang="en-GB" dirty="0"/>
              <a:t>It is found that there are six essentially different forms which this may take. </a:t>
            </a:r>
          </a:p>
          <a:p>
            <a:pPr>
              <a:lnSpc>
                <a:spcPts val="2200"/>
              </a:lnSpc>
            </a:pPr>
            <a:endParaRPr lang="en-GB" dirty="0"/>
          </a:p>
          <a:p>
            <a:pPr>
              <a:lnSpc>
                <a:spcPts val="2200"/>
              </a:lnSpc>
            </a:pPr>
            <a:r>
              <a:rPr lang="en-GB" dirty="0"/>
              <a:t>Those system are mostly unusable in biological system</a:t>
            </a:r>
            <a:endParaRPr lang="de-CH" dirty="0"/>
          </a:p>
          <a:p>
            <a:pPr>
              <a:lnSpc>
                <a:spcPts val="2200"/>
              </a:lnSpc>
            </a:pPr>
            <a:endParaRPr lang="en-GB" dirty="0"/>
          </a:p>
          <a:p>
            <a:pPr>
              <a:lnSpc>
                <a:spcPts val="2200"/>
              </a:lnSpc>
            </a:pPr>
            <a:endParaRPr lang="en-GB" dirty="0"/>
          </a:p>
        </p:txBody>
      </p:sp>
    </p:spTree>
    <p:extLst>
      <p:ext uri="{BB962C8B-B14F-4D97-AF65-F5344CB8AC3E}">
        <p14:creationId xmlns:p14="http://schemas.microsoft.com/office/powerpoint/2010/main" val="4212102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GB" dirty="0"/>
              <a:t>Reaction-Diffusion Systems</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23</a:t>
            </a:fld>
            <a:endParaRPr lang="de-CH"/>
          </a:p>
        </p:txBody>
      </p:sp>
      <p:sp>
        <p:nvSpPr>
          <p:cNvPr id="6" name="TextBox 5">
            <a:extLst>
              <a:ext uri="{FF2B5EF4-FFF2-40B4-BE49-F238E27FC236}">
                <a16:creationId xmlns:a16="http://schemas.microsoft.com/office/drawing/2014/main" xmlns="" id="{821E0406-13D3-9C4A-9808-92759891C44A}"/>
              </a:ext>
            </a:extLst>
          </p:cNvPr>
          <p:cNvSpPr txBox="1"/>
          <p:nvPr/>
        </p:nvSpPr>
        <p:spPr>
          <a:xfrm>
            <a:off x="1251284" y="1892968"/>
            <a:ext cx="0" cy="0"/>
          </a:xfrm>
          <a:prstGeom prst="rect">
            <a:avLst/>
          </a:prstGeom>
          <a:noFill/>
        </p:spPr>
        <p:txBody>
          <a:bodyPr wrap="none" lIns="0" tIns="0" rIns="0" bIns="0" rtlCol="0">
            <a:noAutofit/>
          </a:bodyPr>
          <a:lstStyle/>
          <a:p>
            <a:pPr>
              <a:lnSpc>
                <a:spcPts val="2200"/>
              </a:lnSpc>
            </a:pPr>
            <a:endParaRPr lang="de-CH" dirty="0"/>
          </a:p>
        </p:txBody>
      </p:sp>
      <p:sp>
        <p:nvSpPr>
          <p:cNvPr id="8" name="Rectangle 7">
            <a:extLst>
              <a:ext uri="{FF2B5EF4-FFF2-40B4-BE49-F238E27FC236}">
                <a16:creationId xmlns:a16="http://schemas.microsoft.com/office/drawing/2014/main" xmlns="" id="{722CF664-4DA1-F54E-95EF-6AEF6C73DAD4}"/>
              </a:ext>
            </a:extLst>
          </p:cNvPr>
          <p:cNvSpPr/>
          <p:nvPr/>
        </p:nvSpPr>
        <p:spPr>
          <a:xfrm>
            <a:off x="431800" y="887956"/>
            <a:ext cx="8028632" cy="923330"/>
          </a:xfrm>
          <a:prstGeom prst="rect">
            <a:avLst/>
          </a:prstGeom>
        </p:spPr>
        <p:txBody>
          <a:bodyPr wrap="square">
            <a:spAutoFit/>
          </a:bodyPr>
          <a:lstStyle/>
          <a:p>
            <a:pPr marL="285750" lvl="0" indent="-285750">
              <a:buFont typeface="Arial" panose="020B0604020202020204" pitchFamily="34" charset="0"/>
              <a:buChar char="•"/>
              <a:defRPr/>
            </a:pPr>
            <a:r>
              <a:rPr lang="en-GB" dirty="0"/>
              <a:t>One morphogen</a:t>
            </a:r>
          </a:p>
          <a:p>
            <a:pPr marL="285750" lvl="0" indent="-285750">
              <a:buFont typeface="Arial" panose="020B0604020202020204" pitchFamily="34" charset="0"/>
              <a:buChar char="•"/>
              <a:defRPr/>
            </a:pPr>
            <a:endParaRPr lang="en-GB" dirty="0"/>
          </a:p>
          <a:p>
            <a:pPr lvl="0">
              <a:defRPr/>
            </a:pPr>
            <a:r>
              <a:rPr lang="en-GB" dirty="0"/>
              <a:t>	</a:t>
            </a:r>
          </a:p>
        </p:txBody>
      </p:sp>
      <p:pic>
        <p:nvPicPr>
          <p:cNvPr id="12" name="Picture 11" descr="A picture containing drawing&#10;&#10;Description automatically generated">
            <a:extLst>
              <a:ext uri="{FF2B5EF4-FFF2-40B4-BE49-F238E27FC236}">
                <a16:creationId xmlns:a16="http://schemas.microsoft.com/office/drawing/2014/main" xmlns="" id="{58A42E15-6D77-3E4A-98A1-B8990D2BF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261093"/>
            <a:ext cx="4533900" cy="1511300"/>
          </a:xfrm>
          <a:prstGeom prst="rect">
            <a:avLst/>
          </a:prstGeom>
        </p:spPr>
      </p:pic>
    </p:spTree>
    <p:extLst>
      <p:ext uri="{BB962C8B-B14F-4D97-AF65-F5344CB8AC3E}">
        <p14:creationId xmlns:p14="http://schemas.microsoft.com/office/powerpoint/2010/main" val="909890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room, clock&#10;&#10;Description automatically generated">
            <a:extLst>
              <a:ext uri="{FF2B5EF4-FFF2-40B4-BE49-F238E27FC236}">
                <a16:creationId xmlns:a16="http://schemas.microsoft.com/office/drawing/2014/main" xmlns="" id="{B045CBA0-A7CE-F04A-B404-71690C3EA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824" y="3788358"/>
            <a:ext cx="4807880" cy="2568420"/>
          </a:xfrm>
          <a:prstGeom prst="rect">
            <a:avLst/>
          </a:prstGeom>
        </p:spPr>
      </p:pic>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GB" dirty="0"/>
              <a:t>Reaction-Diffusion Systems</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24</a:t>
            </a:fld>
            <a:endParaRPr lang="de-CH"/>
          </a:p>
        </p:txBody>
      </p:sp>
      <p:sp>
        <p:nvSpPr>
          <p:cNvPr id="6" name="TextBox 5">
            <a:extLst>
              <a:ext uri="{FF2B5EF4-FFF2-40B4-BE49-F238E27FC236}">
                <a16:creationId xmlns:a16="http://schemas.microsoft.com/office/drawing/2014/main" xmlns="" id="{821E0406-13D3-9C4A-9808-92759891C44A}"/>
              </a:ext>
            </a:extLst>
          </p:cNvPr>
          <p:cNvSpPr txBox="1"/>
          <p:nvPr/>
        </p:nvSpPr>
        <p:spPr>
          <a:xfrm>
            <a:off x="1251284" y="1892968"/>
            <a:ext cx="0" cy="0"/>
          </a:xfrm>
          <a:prstGeom prst="rect">
            <a:avLst/>
          </a:prstGeom>
          <a:noFill/>
        </p:spPr>
        <p:txBody>
          <a:bodyPr wrap="none" lIns="0" tIns="0" rIns="0" bIns="0" rtlCol="0">
            <a:noAutofit/>
          </a:bodyPr>
          <a:lstStyle/>
          <a:p>
            <a:pPr>
              <a:lnSpc>
                <a:spcPts val="2200"/>
              </a:lnSpc>
            </a:pPr>
            <a:endParaRPr lang="de-CH" dirty="0"/>
          </a:p>
        </p:txBody>
      </p:sp>
      <p:sp>
        <p:nvSpPr>
          <p:cNvPr id="8" name="Rectangle 7">
            <a:extLst>
              <a:ext uri="{FF2B5EF4-FFF2-40B4-BE49-F238E27FC236}">
                <a16:creationId xmlns:a16="http://schemas.microsoft.com/office/drawing/2014/main" xmlns="" id="{722CF664-4DA1-F54E-95EF-6AEF6C73DAD4}"/>
              </a:ext>
            </a:extLst>
          </p:cNvPr>
          <p:cNvSpPr/>
          <p:nvPr/>
        </p:nvSpPr>
        <p:spPr>
          <a:xfrm>
            <a:off x="431800" y="887956"/>
            <a:ext cx="8028632" cy="2585323"/>
          </a:xfrm>
          <a:prstGeom prst="rect">
            <a:avLst/>
          </a:prstGeom>
        </p:spPr>
        <p:txBody>
          <a:bodyPr wrap="square">
            <a:spAutoFit/>
          </a:bodyPr>
          <a:lstStyle/>
          <a:p>
            <a:pPr marL="285750" lvl="0" indent="-285750">
              <a:buFont typeface="Arial" panose="020B0604020202020204" pitchFamily="34" charset="0"/>
              <a:buChar char="•"/>
              <a:defRPr/>
            </a:pPr>
            <a:r>
              <a:rPr lang="en-GB" dirty="0"/>
              <a:t>Two morphogens (Blue &amp; Red)</a:t>
            </a:r>
          </a:p>
          <a:p>
            <a:pPr lvl="0">
              <a:defRPr/>
            </a:pPr>
            <a:endParaRPr lang="en-GB" dirty="0"/>
          </a:p>
          <a:p>
            <a:pPr marL="285750" lvl="0" indent="-285750">
              <a:buFont typeface="Arial" panose="020B0604020202020204" pitchFamily="34" charset="0"/>
              <a:buChar char="•"/>
              <a:defRPr/>
            </a:pPr>
            <a:r>
              <a:rPr lang="en-GB" dirty="0"/>
              <a:t>Blue diffuses slowly, and serves as an activator of development at nearby sites.</a:t>
            </a:r>
          </a:p>
          <a:p>
            <a:pPr marL="285750" lvl="0" indent="-285750">
              <a:buFont typeface="Arial" panose="020B0604020202020204" pitchFamily="34" charset="0"/>
              <a:buChar char="•"/>
              <a:defRPr/>
            </a:pPr>
            <a:endParaRPr lang="en-GB" dirty="0"/>
          </a:p>
          <a:p>
            <a:pPr marL="285750" lvl="0" indent="-285750">
              <a:buFont typeface="Arial" panose="020B0604020202020204" pitchFamily="34" charset="0"/>
              <a:buChar char="•"/>
              <a:defRPr/>
            </a:pPr>
            <a:r>
              <a:rPr lang="en-GB" dirty="0"/>
              <a:t>Red is an inhibitor of the first, and spreads more rapidly from where it originated, thus acting at longer ranges.</a:t>
            </a:r>
          </a:p>
          <a:p>
            <a:pPr marL="285750" lvl="0" indent="-285750">
              <a:buFont typeface="Arial" panose="020B0604020202020204" pitchFamily="34" charset="0"/>
              <a:buChar char="•"/>
              <a:defRPr/>
            </a:pPr>
            <a:endParaRPr lang="en-GB" dirty="0"/>
          </a:p>
          <a:p>
            <a:pPr lvl="0">
              <a:defRPr/>
            </a:pPr>
            <a:r>
              <a:rPr lang="en-GB" dirty="0"/>
              <a:t>	</a:t>
            </a:r>
          </a:p>
        </p:txBody>
      </p:sp>
    </p:spTree>
    <p:extLst>
      <p:ext uri="{BB962C8B-B14F-4D97-AF65-F5344CB8AC3E}">
        <p14:creationId xmlns:p14="http://schemas.microsoft.com/office/powerpoint/2010/main" val="1816933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Reaction-Diffusion Systems</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25</a:t>
            </a:fld>
            <a:endParaRPr lang="de-CH"/>
          </a:p>
        </p:txBody>
      </p:sp>
      <p:sp>
        <p:nvSpPr>
          <p:cNvPr id="6" name="TextBox 5">
            <a:extLst>
              <a:ext uri="{FF2B5EF4-FFF2-40B4-BE49-F238E27FC236}">
                <a16:creationId xmlns:a16="http://schemas.microsoft.com/office/drawing/2014/main" xmlns="" id="{BB4E5DB4-D590-CD48-9D42-FD643882C0EE}"/>
              </a:ext>
            </a:extLst>
          </p:cNvPr>
          <p:cNvSpPr txBox="1"/>
          <p:nvPr/>
        </p:nvSpPr>
        <p:spPr>
          <a:xfrm>
            <a:off x="1768838" y="3087974"/>
            <a:ext cx="3019185" cy="341026"/>
          </a:xfrm>
          <a:prstGeom prst="rect">
            <a:avLst/>
          </a:prstGeom>
          <a:noFill/>
        </p:spPr>
        <p:txBody>
          <a:bodyPr wrap="none" lIns="0" tIns="0" rIns="0" bIns="0" rtlCol="0">
            <a:noAutofit/>
          </a:bodyPr>
          <a:lstStyle/>
          <a:p>
            <a:pPr>
              <a:lnSpc>
                <a:spcPts val="2200"/>
              </a:lnSpc>
            </a:pPr>
            <a:endParaRPr lang="en-GB" dirty="0"/>
          </a:p>
          <a:p>
            <a:pPr>
              <a:lnSpc>
                <a:spcPts val="2200"/>
              </a:lnSpc>
            </a:pPr>
            <a:endParaRPr lang="en-GB" dirty="0"/>
          </a:p>
          <a:p>
            <a:pPr>
              <a:lnSpc>
                <a:spcPts val="2200"/>
              </a:lnSpc>
            </a:pPr>
            <a:endParaRPr lang="en-GB" dirty="0"/>
          </a:p>
        </p:txBody>
      </p:sp>
      <p:sp>
        <p:nvSpPr>
          <p:cNvPr id="7" name="TextBox 6">
            <a:extLst>
              <a:ext uri="{FF2B5EF4-FFF2-40B4-BE49-F238E27FC236}">
                <a16:creationId xmlns:a16="http://schemas.microsoft.com/office/drawing/2014/main" xmlns="" id="{CF06EEE4-F132-8341-B3D5-195A9BA3215B}"/>
              </a:ext>
            </a:extLst>
          </p:cNvPr>
          <p:cNvSpPr txBox="1"/>
          <p:nvPr/>
        </p:nvSpPr>
        <p:spPr>
          <a:xfrm>
            <a:off x="4107051" y="5067946"/>
            <a:ext cx="0" cy="0"/>
          </a:xfrm>
          <a:prstGeom prst="rect">
            <a:avLst/>
          </a:prstGeom>
          <a:noFill/>
        </p:spPr>
        <p:txBody>
          <a:bodyPr wrap="none" lIns="0" tIns="0" rIns="0" bIns="0" rtlCol="0">
            <a:noAutofit/>
          </a:bodyPr>
          <a:lstStyle/>
          <a:p>
            <a:pPr>
              <a:lnSpc>
                <a:spcPts val="2200"/>
              </a:lnSpc>
            </a:pPr>
            <a:endParaRPr lang="de-CH" dirty="0"/>
          </a:p>
        </p:txBody>
      </p:sp>
      <p:grpSp>
        <p:nvGrpSpPr>
          <p:cNvPr id="10" name="Group 9">
            <a:extLst>
              <a:ext uri="{FF2B5EF4-FFF2-40B4-BE49-F238E27FC236}">
                <a16:creationId xmlns:a16="http://schemas.microsoft.com/office/drawing/2014/main" xmlns="" id="{CAB32753-FDBE-704D-8C33-E3A0E9631CCB}"/>
              </a:ext>
            </a:extLst>
          </p:cNvPr>
          <p:cNvGrpSpPr/>
          <p:nvPr/>
        </p:nvGrpSpPr>
        <p:grpSpPr>
          <a:xfrm>
            <a:off x="0" y="1913607"/>
            <a:ext cx="9144000" cy="3895725"/>
            <a:chOff x="-27729" y="2261504"/>
            <a:chExt cx="9144000" cy="3895725"/>
          </a:xfrm>
        </p:grpSpPr>
        <p:pic>
          <p:nvPicPr>
            <p:cNvPr id="3074" name="Picture 2">
              <a:extLst>
                <a:ext uri="{FF2B5EF4-FFF2-40B4-BE49-F238E27FC236}">
                  <a16:creationId xmlns:a16="http://schemas.microsoft.com/office/drawing/2014/main" xmlns="" id="{C826A7FE-89D6-664B-BEDF-03C304B2C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9" y="2261504"/>
              <a:ext cx="9144000" cy="3895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6FAD165C-74E6-BC43-A49F-DF4B07D5886D}"/>
                </a:ext>
              </a:extLst>
            </p:cNvPr>
            <p:cNvSpPr txBox="1"/>
            <p:nvPr/>
          </p:nvSpPr>
          <p:spPr>
            <a:xfrm>
              <a:off x="4788023" y="2420888"/>
              <a:ext cx="1872209" cy="360040"/>
            </a:xfrm>
            <a:prstGeom prst="rect">
              <a:avLst/>
            </a:prstGeom>
            <a:solidFill>
              <a:schemeClr val="bg1"/>
            </a:solidFill>
          </p:spPr>
          <p:txBody>
            <a:bodyPr wrap="square" lIns="0" tIns="0" rIns="0" bIns="0" rtlCol="0">
              <a:noAutofit/>
            </a:bodyPr>
            <a:lstStyle/>
            <a:p>
              <a:pPr>
                <a:lnSpc>
                  <a:spcPts val="2200"/>
                </a:lnSpc>
              </a:pPr>
              <a:endParaRPr lang="de-CH" dirty="0"/>
            </a:p>
          </p:txBody>
        </p:sp>
      </p:grpSp>
    </p:spTree>
    <p:extLst>
      <p:ext uri="{BB962C8B-B14F-4D97-AF65-F5344CB8AC3E}">
        <p14:creationId xmlns:p14="http://schemas.microsoft.com/office/powerpoint/2010/main" val="11561340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xmlns="" id="{D854E995-449A-7D49-84C3-995A38386970}"/>
              </a:ext>
            </a:extLst>
          </p:cNvPr>
          <p:cNvSpPr txBox="1"/>
          <p:nvPr/>
        </p:nvSpPr>
        <p:spPr>
          <a:xfrm>
            <a:off x="431800" y="908720"/>
            <a:ext cx="8280400" cy="4881830"/>
          </a:xfrm>
          <a:prstGeom prst="rect">
            <a:avLst/>
          </a:prstGeom>
          <a:noFill/>
        </p:spPr>
        <p:txBody>
          <a:bodyPr wrap="square" lIns="0" tIns="0" rIns="0" bIns="0" rtlCol="0">
            <a:noAutofit/>
          </a:bodyPr>
          <a:lstStyle/>
          <a:p>
            <a:pPr>
              <a:lnSpc>
                <a:spcPts val="2200"/>
              </a:lnSpc>
            </a:pPr>
            <a:r>
              <a:rPr lang="en-GB" b="1" dirty="0">
                <a:latin typeface="+mj-lt"/>
              </a:rPr>
              <a:t>I</a:t>
            </a:r>
            <a:r>
              <a:rPr lang="en-GB" dirty="0"/>
              <a:t> Stationary case with extreme long wave-length</a:t>
            </a:r>
          </a:p>
          <a:p>
            <a:pPr>
              <a:lnSpc>
                <a:spcPts val="2200"/>
              </a:lnSpc>
            </a:pPr>
            <a:r>
              <a:rPr lang="en-GB" dirty="0"/>
              <a:t>		</a:t>
            </a:r>
          </a:p>
          <a:p>
            <a:pPr>
              <a:lnSpc>
                <a:spcPts val="2200"/>
              </a:lnSpc>
            </a:pPr>
            <a:endParaRPr lang="en-GB" dirty="0"/>
          </a:p>
          <a:p>
            <a:pPr>
              <a:lnSpc>
                <a:spcPts val="2200"/>
              </a:lnSpc>
            </a:pPr>
            <a:endParaRPr lang="en-GB" dirty="0"/>
          </a:p>
          <a:p>
            <a:pPr>
              <a:lnSpc>
                <a:spcPts val="2200"/>
              </a:lnSpc>
            </a:pPr>
            <a:r>
              <a:rPr lang="en-GB" dirty="0"/>
              <a:t>	</a:t>
            </a:r>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p:txBody>
      </p:sp>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Reaction-Diffusion Systems</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26</a:t>
            </a:fld>
            <a:endParaRPr lang="de-CH"/>
          </a:p>
        </p:txBody>
      </p:sp>
      <p:sp>
        <p:nvSpPr>
          <p:cNvPr id="6" name="TextBox 5">
            <a:extLst>
              <a:ext uri="{FF2B5EF4-FFF2-40B4-BE49-F238E27FC236}">
                <a16:creationId xmlns:a16="http://schemas.microsoft.com/office/drawing/2014/main" xmlns="" id="{BB4E5DB4-D590-CD48-9D42-FD643882C0EE}"/>
              </a:ext>
            </a:extLst>
          </p:cNvPr>
          <p:cNvSpPr txBox="1"/>
          <p:nvPr/>
        </p:nvSpPr>
        <p:spPr>
          <a:xfrm>
            <a:off x="1768838" y="3087974"/>
            <a:ext cx="3019185" cy="341026"/>
          </a:xfrm>
          <a:prstGeom prst="rect">
            <a:avLst/>
          </a:prstGeom>
          <a:noFill/>
        </p:spPr>
        <p:txBody>
          <a:bodyPr wrap="none" lIns="0" tIns="0" rIns="0" bIns="0" rtlCol="0">
            <a:noAutofit/>
          </a:bodyPr>
          <a:lstStyle/>
          <a:p>
            <a:pPr>
              <a:lnSpc>
                <a:spcPts val="2200"/>
              </a:lnSpc>
            </a:pPr>
            <a:endParaRPr lang="en-GB" dirty="0"/>
          </a:p>
          <a:p>
            <a:pPr>
              <a:lnSpc>
                <a:spcPts val="2200"/>
              </a:lnSpc>
            </a:pPr>
            <a:endParaRPr lang="en-GB" dirty="0"/>
          </a:p>
          <a:p>
            <a:pPr>
              <a:lnSpc>
                <a:spcPts val="2200"/>
              </a:lnSpc>
            </a:pPr>
            <a:endParaRPr lang="en-GB" dirty="0"/>
          </a:p>
        </p:txBody>
      </p:sp>
      <p:sp>
        <p:nvSpPr>
          <p:cNvPr id="7" name="TextBox 6">
            <a:extLst>
              <a:ext uri="{FF2B5EF4-FFF2-40B4-BE49-F238E27FC236}">
                <a16:creationId xmlns:a16="http://schemas.microsoft.com/office/drawing/2014/main" xmlns="" id="{CF06EEE4-F132-8341-B3D5-195A9BA3215B}"/>
              </a:ext>
            </a:extLst>
          </p:cNvPr>
          <p:cNvSpPr txBox="1"/>
          <p:nvPr/>
        </p:nvSpPr>
        <p:spPr>
          <a:xfrm>
            <a:off x="4107051" y="5067946"/>
            <a:ext cx="0" cy="0"/>
          </a:xfrm>
          <a:prstGeom prst="rect">
            <a:avLst/>
          </a:prstGeom>
          <a:noFill/>
        </p:spPr>
        <p:txBody>
          <a:bodyPr wrap="none" lIns="0" tIns="0" rIns="0" bIns="0" rtlCol="0">
            <a:noAutofit/>
          </a:bodyPr>
          <a:lstStyle/>
          <a:p>
            <a:pPr>
              <a:lnSpc>
                <a:spcPts val="2200"/>
              </a:lnSpc>
            </a:pPr>
            <a:endParaRPr lang="de-CH" dirty="0"/>
          </a:p>
        </p:txBody>
      </p:sp>
      <p:grpSp>
        <p:nvGrpSpPr>
          <p:cNvPr id="10" name="Group 9">
            <a:extLst>
              <a:ext uri="{FF2B5EF4-FFF2-40B4-BE49-F238E27FC236}">
                <a16:creationId xmlns:a16="http://schemas.microsoft.com/office/drawing/2014/main" xmlns="" id="{CAB32753-FDBE-704D-8C33-E3A0E9631CCB}"/>
              </a:ext>
            </a:extLst>
          </p:cNvPr>
          <p:cNvGrpSpPr/>
          <p:nvPr/>
        </p:nvGrpSpPr>
        <p:grpSpPr>
          <a:xfrm>
            <a:off x="0" y="1913607"/>
            <a:ext cx="9144000" cy="3895725"/>
            <a:chOff x="-27729" y="2261504"/>
            <a:chExt cx="9144000" cy="3895725"/>
          </a:xfrm>
        </p:grpSpPr>
        <p:pic>
          <p:nvPicPr>
            <p:cNvPr id="3074" name="Picture 2">
              <a:extLst>
                <a:ext uri="{FF2B5EF4-FFF2-40B4-BE49-F238E27FC236}">
                  <a16:creationId xmlns:a16="http://schemas.microsoft.com/office/drawing/2014/main" xmlns="" id="{C826A7FE-89D6-664B-BEDF-03C304B2C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9" y="2261504"/>
              <a:ext cx="9144000" cy="3895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6FAD165C-74E6-BC43-A49F-DF4B07D5886D}"/>
                </a:ext>
              </a:extLst>
            </p:cNvPr>
            <p:cNvSpPr txBox="1"/>
            <p:nvPr/>
          </p:nvSpPr>
          <p:spPr>
            <a:xfrm>
              <a:off x="4788023" y="2420888"/>
              <a:ext cx="1872209" cy="360040"/>
            </a:xfrm>
            <a:prstGeom prst="rect">
              <a:avLst/>
            </a:prstGeom>
            <a:solidFill>
              <a:schemeClr val="bg1"/>
            </a:solidFill>
          </p:spPr>
          <p:txBody>
            <a:bodyPr wrap="square" lIns="0" tIns="0" rIns="0" bIns="0" rtlCol="0">
              <a:noAutofit/>
            </a:bodyPr>
            <a:lstStyle/>
            <a:p>
              <a:pPr>
                <a:lnSpc>
                  <a:spcPts val="2200"/>
                </a:lnSpc>
              </a:pPr>
              <a:endParaRPr lang="de-CH" dirty="0"/>
            </a:p>
          </p:txBody>
        </p:sp>
      </p:grpSp>
    </p:spTree>
    <p:extLst>
      <p:ext uri="{BB962C8B-B14F-4D97-AF65-F5344CB8AC3E}">
        <p14:creationId xmlns:p14="http://schemas.microsoft.com/office/powerpoint/2010/main" val="22333434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xmlns="" id="{D854E995-449A-7D49-84C3-995A38386970}"/>
              </a:ext>
            </a:extLst>
          </p:cNvPr>
          <p:cNvSpPr txBox="1"/>
          <p:nvPr/>
        </p:nvSpPr>
        <p:spPr>
          <a:xfrm>
            <a:off x="431800" y="908720"/>
            <a:ext cx="8280400" cy="4881830"/>
          </a:xfrm>
          <a:prstGeom prst="rect">
            <a:avLst/>
          </a:prstGeom>
          <a:noFill/>
        </p:spPr>
        <p:txBody>
          <a:bodyPr wrap="square" lIns="0" tIns="0" rIns="0" bIns="0" rtlCol="0">
            <a:noAutofit/>
          </a:bodyPr>
          <a:lstStyle/>
          <a:p>
            <a:pPr>
              <a:lnSpc>
                <a:spcPts val="2200"/>
              </a:lnSpc>
            </a:pPr>
            <a:r>
              <a:rPr lang="en-GB" b="1" dirty="0">
                <a:latin typeface="+mj-lt"/>
              </a:rPr>
              <a:t>I</a:t>
            </a:r>
            <a:r>
              <a:rPr lang="en-GB" dirty="0"/>
              <a:t> Stationary case with extreme long wave-length</a:t>
            </a:r>
          </a:p>
          <a:p>
            <a:pPr>
              <a:lnSpc>
                <a:spcPts val="2200"/>
              </a:lnSpc>
            </a:pPr>
            <a:r>
              <a:rPr lang="en-GB" dirty="0"/>
              <a:t>		</a:t>
            </a:r>
          </a:p>
          <a:p>
            <a:pPr marL="742950" lvl="1" indent="-285750">
              <a:lnSpc>
                <a:spcPts val="2200"/>
              </a:lnSpc>
              <a:buFont typeface="Arial" panose="020B0604020202020204" pitchFamily="34" charset="0"/>
              <a:buChar char="•"/>
            </a:pPr>
            <a:r>
              <a:rPr lang="en-GB" dirty="0"/>
              <a:t>most extremely featureless form of pattern</a:t>
            </a:r>
          </a:p>
          <a:p>
            <a:pPr>
              <a:lnSpc>
                <a:spcPts val="2200"/>
              </a:lnSpc>
            </a:pPr>
            <a:endParaRPr lang="en-GB" dirty="0"/>
          </a:p>
          <a:p>
            <a:pPr>
              <a:lnSpc>
                <a:spcPts val="2200"/>
              </a:lnSpc>
            </a:pPr>
            <a:endParaRPr lang="en-GB" dirty="0"/>
          </a:p>
          <a:p>
            <a:pPr>
              <a:lnSpc>
                <a:spcPts val="2200"/>
              </a:lnSpc>
            </a:pPr>
            <a:r>
              <a:rPr lang="en-GB" dirty="0"/>
              <a:t>	</a:t>
            </a:r>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a:p>
            <a:pPr>
              <a:lnSpc>
                <a:spcPts val="2200"/>
              </a:lnSpc>
            </a:pPr>
            <a:endParaRPr lang="en-GB" dirty="0"/>
          </a:p>
        </p:txBody>
      </p:sp>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Reaction-Diffusion Systems</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27</a:t>
            </a:fld>
            <a:endParaRPr lang="de-CH"/>
          </a:p>
        </p:txBody>
      </p:sp>
      <p:sp>
        <p:nvSpPr>
          <p:cNvPr id="6" name="TextBox 5">
            <a:extLst>
              <a:ext uri="{FF2B5EF4-FFF2-40B4-BE49-F238E27FC236}">
                <a16:creationId xmlns:a16="http://schemas.microsoft.com/office/drawing/2014/main" xmlns="" id="{BB4E5DB4-D590-CD48-9D42-FD643882C0EE}"/>
              </a:ext>
            </a:extLst>
          </p:cNvPr>
          <p:cNvSpPr txBox="1"/>
          <p:nvPr/>
        </p:nvSpPr>
        <p:spPr>
          <a:xfrm>
            <a:off x="1768838" y="3087974"/>
            <a:ext cx="3019185" cy="341026"/>
          </a:xfrm>
          <a:prstGeom prst="rect">
            <a:avLst/>
          </a:prstGeom>
          <a:noFill/>
        </p:spPr>
        <p:txBody>
          <a:bodyPr wrap="none" lIns="0" tIns="0" rIns="0" bIns="0" rtlCol="0">
            <a:noAutofit/>
          </a:bodyPr>
          <a:lstStyle/>
          <a:p>
            <a:pPr>
              <a:lnSpc>
                <a:spcPts val="2200"/>
              </a:lnSpc>
            </a:pPr>
            <a:endParaRPr lang="en-GB" dirty="0"/>
          </a:p>
          <a:p>
            <a:pPr>
              <a:lnSpc>
                <a:spcPts val="2200"/>
              </a:lnSpc>
            </a:pPr>
            <a:endParaRPr lang="en-GB" dirty="0"/>
          </a:p>
          <a:p>
            <a:pPr>
              <a:lnSpc>
                <a:spcPts val="2200"/>
              </a:lnSpc>
            </a:pPr>
            <a:endParaRPr lang="en-GB" dirty="0"/>
          </a:p>
        </p:txBody>
      </p:sp>
      <p:sp>
        <p:nvSpPr>
          <p:cNvPr id="7" name="TextBox 6">
            <a:extLst>
              <a:ext uri="{FF2B5EF4-FFF2-40B4-BE49-F238E27FC236}">
                <a16:creationId xmlns:a16="http://schemas.microsoft.com/office/drawing/2014/main" xmlns="" id="{CF06EEE4-F132-8341-B3D5-195A9BA3215B}"/>
              </a:ext>
            </a:extLst>
          </p:cNvPr>
          <p:cNvSpPr txBox="1"/>
          <p:nvPr/>
        </p:nvSpPr>
        <p:spPr>
          <a:xfrm>
            <a:off x="4107051" y="5067946"/>
            <a:ext cx="0" cy="0"/>
          </a:xfrm>
          <a:prstGeom prst="rect">
            <a:avLst/>
          </a:prstGeom>
          <a:noFill/>
        </p:spPr>
        <p:txBody>
          <a:bodyPr wrap="none" lIns="0" tIns="0" rIns="0" bIns="0" rtlCol="0">
            <a:noAutofit/>
          </a:bodyPr>
          <a:lstStyle/>
          <a:p>
            <a:pPr>
              <a:lnSpc>
                <a:spcPts val="2200"/>
              </a:lnSpc>
            </a:pPr>
            <a:endParaRPr lang="de-CH" dirty="0"/>
          </a:p>
        </p:txBody>
      </p:sp>
      <p:grpSp>
        <p:nvGrpSpPr>
          <p:cNvPr id="10" name="Group 9">
            <a:extLst>
              <a:ext uri="{FF2B5EF4-FFF2-40B4-BE49-F238E27FC236}">
                <a16:creationId xmlns:a16="http://schemas.microsoft.com/office/drawing/2014/main" xmlns="" id="{CAB32753-FDBE-704D-8C33-E3A0E9631CCB}"/>
              </a:ext>
            </a:extLst>
          </p:cNvPr>
          <p:cNvGrpSpPr/>
          <p:nvPr/>
        </p:nvGrpSpPr>
        <p:grpSpPr>
          <a:xfrm>
            <a:off x="0" y="1913607"/>
            <a:ext cx="9144000" cy="3895725"/>
            <a:chOff x="-27729" y="2261504"/>
            <a:chExt cx="9144000" cy="3895725"/>
          </a:xfrm>
        </p:grpSpPr>
        <p:pic>
          <p:nvPicPr>
            <p:cNvPr id="3074" name="Picture 2">
              <a:extLst>
                <a:ext uri="{FF2B5EF4-FFF2-40B4-BE49-F238E27FC236}">
                  <a16:creationId xmlns:a16="http://schemas.microsoft.com/office/drawing/2014/main" xmlns="" id="{C826A7FE-89D6-664B-BEDF-03C304B2C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9" y="2261504"/>
              <a:ext cx="9144000" cy="3895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6FAD165C-74E6-BC43-A49F-DF4B07D5886D}"/>
                </a:ext>
              </a:extLst>
            </p:cNvPr>
            <p:cNvSpPr txBox="1"/>
            <p:nvPr/>
          </p:nvSpPr>
          <p:spPr>
            <a:xfrm>
              <a:off x="4788023" y="2420888"/>
              <a:ext cx="1872209" cy="360040"/>
            </a:xfrm>
            <a:prstGeom prst="rect">
              <a:avLst/>
            </a:prstGeom>
            <a:solidFill>
              <a:schemeClr val="bg1"/>
            </a:solidFill>
          </p:spPr>
          <p:txBody>
            <a:bodyPr wrap="square" lIns="0" tIns="0" rIns="0" bIns="0" rtlCol="0">
              <a:noAutofit/>
            </a:bodyPr>
            <a:lstStyle/>
            <a:p>
              <a:pPr>
                <a:lnSpc>
                  <a:spcPts val="2200"/>
                </a:lnSpc>
              </a:pPr>
              <a:endParaRPr lang="de-CH" dirty="0"/>
            </a:p>
          </p:txBody>
        </p:sp>
      </p:grpSp>
    </p:spTree>
    <p:extLst>
      <p:ext uri="{BB962C8B-B14F-4D97-AF65-F5344CB8AC3E}">
        <p14:creationId xmlns:p14="http://schemas.microsoft.com/office/powerpoint/2010/main" val="3502049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Reaction-Diffusion System </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28</a:t>
            </a:fld>
            <a:endParaRPr lang="de-CH"/>
          </a:p>
        </p:txBody>
      </p:sp>
      <p:sp>
        <p:nvSpPr>
          <p:cNvPr id="6" name="Rectangle 5">
            <a:extLst>
              <a:ext uri="{FF2B5EF4-FFF2-40B4-BE49-F238E27FC236}">
                <a16:creationId xmlns:a16="http://schemas.microsoft.com/office/drawing/2014/main" xmlns="" id="{E03C3089-7542-9846-963C-497369691C74}"/>
              </a:ext>
            </a:extLst>
          </p:cNvPr>
          <p:cNvSpPr/>
          <p:nvPr/>
        </p:nvSpPr>
        <p:spPr>
          <a:xfrm>
            <a:off x="323528" y="875729"/>
            <a:ext cx="8388672" cy="2049215"/>
          </a:xfrm>
          <a:prstGeom prst="rect">
            <a:avLst/>
          </a:prstGeom>
        </p:spPr>
        <p:txBody>
          <a:bodyPr wrap="square">
            <a:spAutoFit/>
          </a:bodyPr>
          <a:lstStyle/>
          <a:p>
            <a:pPr>
              <a:lnSpc>
                <a:spcPts val="2200"/>
              </a:lnSpc>
            </a:pPr>
            <a:r>
              <a:rPr lang="en-GB" b="1" dirty="0">
                <a:solidFill>
                  <a:srgbClr val="000000"/>
                </a:solidFill>
                <a:latin typeface="Georgia"/>
              </a:rPr>
              <a:t>V </a:t>
            </a:r>
            <a:r>
              <a:rPr lang="en-GB" dirty="0"/>
              <a:t>Oscillatory case with a finite wave-length</a:t>
            </a:r>
          </a:p>
          <a:p>
            <a:pPr>
              <a:lnSpc>
                <a:spcPts val="2200"/>
              </a:lnSpc>
            </a:pPr>
            <a:endParaRPr lang="en-GB" dirty="0"/>
          </a:p>
          <a:p>
            <a:pPr marL="742950" lvl="1" indent="-285750">
              <a:lnSpc>
                <a:spcPts val="2200"/>
              </a:lnSpc>
              <a:buFont typeface="Arial" panose="020B0604020202020204" pitchFamily="34" charset="0"/>
              <a:buChar char="•"/>
            </a:pPr>
            <a:r>
              <a:rPr lang="en-GB" dirty="0"/>
              <a:t>genuine travelling waves</a:t>
            </a:r>
          </a:p>
          <a:p>
            <a:pPr marL="742950" lvl="1" indent="-285750">
              <a:lnSpc>
                <a:spcPts val="2200"/>
              </a:lnSpc>
              <a:buFont typeface="Arial" panose="020B0604020202020204" pitchFamily="34" charset="0"/>
              <a:buChar char="•"/>
            </a:pPr>
            <a:endParaRPr lang="en-GB" dirty="0"/>
          </a:p>
          <a:p>
            <a:pPr marL="742950" lvl="1" indent="-285750">
              <a:lnSpc>
                <a:spcPts val="2200"/>
              </a:lnSpc>
              <a:buFont typeface="Arial" panose="020B0604020202020204" pitchFamily="34" charset="0"/>
              <a:buChar char="•"/>
            </a:pPr>
            <a:r>
              <a:rPr lang="en-GB" dirty="0"/>
              <a:t>Three or more morphogens,</a:t>
            </a:r>
          </a:p>
          <a:p>
            <a:pPr marL="762000" lvl="2">
              <a:lnSpc>
                <a:spcPts val="2200"/>
              </a:lnSpc>
            </a:pPr>
            <a:r>
              <a:rPr lang="en-GB" dirty="0"/>
              <a:t> </a:t>
            </a:r>
          </a:p>
          <a:p>
            <a:pPr lvl="2">
              <a:lnSpc>
                <a:spcPts val="2200"/>
              </a:lnSpc>
            </a:pPr>
            <a:endParaRPr lang="en-GB" dirty="0"/>
          </a:p>
        </p:txBody>
      </p:sp>
      <p:sp>
        <p:nvSpPr>
          <p:cNvPr id="8" name="TextBox 7">
            <a:extLst>
              <a:ext uri="{FF2B5EF4-FFF2-40B4-BE49-F238E27FC236}">
                <a16:creationId xmlns:a16="http://schemas.microsoft.com/office/drawing/2014/main" xmlns="" id="{0EC9EE60-90A4-EC47-9C9F-055C7700E307}"/>
              </a:ext>
            </a:extLst>
          </p:cNvPr>
          <p:cNvSpPr txBox="1"/>
          <p:nvPr/>
        </p:nvSpPr>
        <p:spPr>
          <a:xfrm>
            <a:off x="4940968" y="561474"/>
            <a:ext cx="0" cy="0"/>
          </a:xfrm>
          <a:prstGeom prst="rect">
            <a:avLst/>
          </a:prstGeom>
          <a:noFill/>
        </p:spPr>
        <p:txBody>
          <a:bodyPr wrap="none" lIns="0" tIns="0" rIns="0" bIns="0" rtlCol="0">
            <a:noAutofit/>
          </a:bodyPr>
          <a:lstStyle/>
          <a:p>
            <a:pPr>
              <a:lnSpc>
                <a:spcPts val="2200"/>
              </a:lnSpc>
            </a:pPr>
            <a:endParaRPr lang="de-CH" dirty="0"/>
          </a:p>
        </p:txBody>
      </p:sp>
      <p:pic>
        <p:nvPicPr>
          <p:cNvPr id="9" name="Picture 8" descr="A close up of a logo&#10;&#10;Description automatically generated">
            <a:extLst>
              <a:ext uri="{FF2B5EF4-FFF2-40B4-BE49-F238E27FC236}">
                <a16:creationId xmlns:a16="http://schemas.microsoft.com/office/drawing/2014/main" xmlns="" id="{18C75D2B-6DEB-E448-A8EB-1C87026B9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00" y="1138156"/>
            <a:ext cx="4254500" cy="449580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xmlns="" id="{DED4314C-6F74-0A4C-887D-51FDBED18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1" y="3680931"/>
            <a:ext cx="2158999" cy="2158999"/>
          </a:xfrm>
          <a:prstGeom prst="rect">
            <a:avLst/>
          </a:prstGeom>
        </p:spPr>
      </p:pic>
    </p:spTree>
    <p:extLst>
      <p:ext uri="{BB962C8B-B14F-4D97-AF65-F5344CB8AC3E}">
        <p14:creationId xmlns:p14="http://schemas.microsoft.com/office/powerpoint/2010/main" val="31122637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en-US" dirty="0"/>
              <a:t>Reaction-Diffusion System </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a:t>The Chemical Basis </a:t>
            </a:r>
            <a:r>
              <a:rPr lang="de-CH" err="1"/>
              <a:t>of</a:t>
            </a:r>
            <a:r>
              <a:rPr lang="de-CH"/>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29</a:t>
            </a:fld>
            <a:endParaRPr lang="de-CH"/>
          </a:p>
        </p:txBody>
      </p:sp>
      <p:sp>
        <p:nvSpPr>
          <p:cNvPr id="6" name="Rectangle 5">
            <a:extLst>
              <a:ext uri="{FF2B5EF4-FFF2-40B4-BE49-F238E27FC236}">
                <a16:creationId xmlns:a16="http://schemas.microsoft.com/office/drawing/2014/main" xmlns="" id="{E03C3089-7542-9846-963C-497369691C74}"/>
              </a:ext>
            </a:extLst>
          </p:cNvPr>
          <p:cNvSpPr/>
          <p:nvPr/>
        </p:nvSpPr>
        <p:spPr>
          <a:xfrm>
            <a:off x="323528" y="863922"/>
            <a:ext cx="5129366" cy="1484958"/>
          </a:xfrm>
          <a:prstGeom prst="rect">
            <a:avLst/>
          </a:prstGeom>
        </p:spPr>
        <p:txBody>
          <a:bodyPr wrap="square">
            <a:spAutoFit/>
          </a:bodyPr>
          <a:lstStyle/>
          <a:p>
            <a:pPr>
              <a:lnSpc>
                <a:spcPts val="2200"/>
              </a:lnSpc>
            </a:pPr>
            <a:r>
              <a:rPr lang="en-GB" b="1" dirty="0">
                <a:latin typeface="+mj-lt"/>
              </a:rPr>
              <a:t>VI</a:t>
            </a:r>
            <a:r>
              <a:rPr lang="en-GB" dirty="0"/>
              <a:t> Stationary waves of finite wave-length: </a:t>
            </a:r>
          </a:p>
          <a:p>
            <a:pPr>
              <a:lnSpc>
                <a:spcPts val="2200"/>
              </a:lnSpc>
            </a:pPr>
            <a:endParaRPr lang="en-GB" dirty="0"/>
          </a:p>
          <a:p>
            <a:pPr marL="742950" lvl="1" indent="-285750">
              <a:lnSpc>
                <a:spcPts val="2200"/>
              </a:lnSpc>
              <a:buFont typeface="Arial" panose="020B0604020202020204" pitchFamily="34" charset="0"/>
              <a:buChar char="•"/>
            </a:pPr>
            <a:r>
              <a:rPr lang="en-GB" dirty="0"/>
              <a:t>greatest interest </a:t>
            </a:r>
          </a:p>
          <a:p>
            <a:pPr lvl="1">
              <a:lnSpc>
                <a:spcPts val="2200"/>
              </a:lnSpc>
            </a:pPr>
            <a:endParaRPr lang="en-GB" dirty="0"/>
          </a:p>
          <a:p>
            <a:pPr marL="742950" lvl="1" indent="-285750">
              <a:lnSpc>
                <a:spcPts val="2200"/>
              </a:lnSpc>
              <a:buFont typeface="Arial" panose="020B0604020202020204" pitchFamily="34" charset="0"/>
              <a:buChar char="•"/>
            </a:pPr>
            <a:r>
              <a:rPr lang="en-GB" dirty="0"/>
              <a:t>most biological application</a:t>
            </a:r>
          </a:p>
        </p:txBody>
      </p:sp>
      <p:pic>
        <p:nvPicPr>
          <p:cNvPr id="8" name="Picture 7" descr="A close up of a map&#10;&#10;Description automatically generated">
            <a:extLst>
              <a:ext uri="{FF2B5EF4-FFF2-40B4-BE49-F238E27FC236}">
                <a16:creationId xmlns:a16="http://schemas.microsoft.com/office/drawing/2014/main" xmlns="" id="{16F77A88-3723-4147-AD3D-96B38F646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2784430"/>
            <a:ext cx="6639251" cy="3590720"/>
          </a:xfrm>
          <a:prstGeom prst="rect">
            <a:avLst/>
          </a:prstGeom>
        </p:spPr>
      </p:pic>
    </p:spTree>
    <p:extLst>
      <p:ext uri="{BB962C8B-B14F-4D97-AF65-F5344CB8AC3E}">
        <p14:creationId xmlns:p14="http://schemas.microsoft.com/office/powerpoint/2010/main" val="3919343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Have</a:t>
            </a:r>
            <a:r>
              <a:rPr lang="de-DE" dirty="0"/>
              <a:t> </a:t>
            </a:r>
            <a:r>
              <a:rPr lang="de-DE" dirty="0" err="1"/>
              <a:t>you</a:t>
            </a:r>
            <a:r>
              <a:rPr lang="de-DE" dirty="0"/>
              <a:t> </a:t>
            </a:r>
            <a:r>
              <a:rPr lang="de-DE" dirty="0" err="1"/>
              <a:t>ever</a:t>
            </a:r>
            <a:r>
              <a:rPr lang="de-DE" dirty="0"/>
              <a:t> </a:t>
            </a:r>
            <a:r>
              <a:rPr lang="de-DE" dirty="0" err="1"/>
              <a:t>wondered</a:t>
            </a:r>
            <a:r>
              <a:rPr lang="de-DE" dirty="0"/>
              <a:t> </a:t>
            </a:r>
            <a:r>
              <a:rPr lang="de-DE" dirty="0" err="1"/>
              <a:t>how</a:t>
            </a:r>
            <a:r>
              <a:rPr lang="de-DE" dirty="0"/>
              <a:t> .... ?</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a:t>
            </a:fld>
            <a:endParaRPr lang="de-CH" dirty="0"/>
          </a:p>
        </p:txBody>
      </p:sp>
      <p:sp>
        <p:nvSpPr>
          <p:cNvPr id="6" name="Textfeld 5">
            <a:extLst>
              <a:ext uri="{FF2B5EF4-FFF2-40B4-BE49-F238E27FC236}">
                <a16:creationId xmlns:a16="http://schemas.microsoft.com/office/drawing/2014/main" xmlns="" id="{E7F4D349-C2CC-D843-B946-3E98BCDBB067}"/>
              </a:ext>
            </a:extLst>
          </p:cNvPr>
          <p:cNvSpPr txBox="1"/>
          <p:nvPr/>
        </p:nvSpPr>
        <p:spPr>
          <a:xfrm>
            <a:off x="3268639" y="5213445"/>
            <a:ext cx="0" cy="0"/>
          </a:xfrm>
          <a:prstGeom prst="rect">
            <a:avLst/>
          </a:prstGeom>
          <a:noFill/>
        </p:spPr>
        <p:txBody>
          <a:bodyPr wrap="none" lIns="0" tIns="0" rIns="0" bIns="0" rtlCol="0">
            <a:noAutofit/>
          </a:bodyPr>
          <a:lstStyle/>
          <a:p>
            <a:pPr>
              <a:lnSpc>
                <a:spcPts val="2200"/>
              </a:lnSpc>
            </a:pPr>
            <a:endParaRPr lang="de-DE" dirty="0"/>
          </a:p>
        </p:txBody>
      </p:sp>
      <p:sp>
        <p:nvSpPr>
          <p:cNvPr id="7" name="Textfeld 6">
            <a:extLst>
              <a:ext uri="{FF2B5EF4-FFF2-40B4-BE49-F238E27FC236}">
                <a16:creationId xmlns:a16="http://schemas.microsoft.com/office/drawing/2014/main" xmlns="" id="{1D651873-1547-BF4E-AAFB-5F075F7060EA}"/>
              </a:ext>
            </a:extLst>
          </p:cNvPr>
          <p:cNvSpPr txBox="1"/>
          <p:nvPr/>
        </p:nvSpPr>
        <p:spPr>
          <a:xfrm>
            <a:off x="3203600" y="3061560"/>
            <a:ext cx="4792272" cy="2844534"/>
          </a:xfrm>
          <a:prstGeom prst="rect">
            <a:avLst/>
          </a:prstGeom>
          <a:noFill/>
        </p:spPr>
        <p:txBody>
          <a:bodyPr wrap="square" lIns="0" tIns="0" rIns="0" bIns="0" rtlCol="0">
            <a:noAutofit/>
          </a:bodyPr>
          <a:lstStyle/>
          <a:p>
            <a:endParaRPr lang="de-CH" dirty="0">
              <a:hlinkClick r:id="rId2"/>
            </a:endParaRPr>
          </a:p>
          <a:p>
            <a:r>
              <a:rPr lang="de-CH" dirty="0">
                <a:hlinkClick r:id="rId2"/>
              </a:rPr>
              <a:t>900 × 900</a:t>
            </a:r>
          </a:p>
          <a:p>
            <a:pPr marL="285750" indent="-285750">
              <a:lnSpc>
                <a:spcPts val="2200"/>
              </a:lnSpc>
              <a:buFont typeface="Arial" panose="020B0604020202020204" pitchFamily="34" charset="0"/>
              <a:buChar char="•"/>
            </a:pPr>
            <a:endParaRPr lang="de-CH" dirty="0"/>
          </a:p>
        </p:txBody>
      </p:sp>
      <p:pic>
        <p:nvPicPr>
          <p:cNvPr id="8" name="Grafik 7">
            <a:extLst>
              <a:ext uri="{FF2B5EF4-FFF2-40B4-BE49-F238E27FC236}">
                <a16:creationId xmlns:a16="http://schemas.microsoft.com/office/drawing/2014/main" xmlns="" id="{31DE9364-EE77-1D4F-A277-4BD11B43A33A}"/>
              </a:ext>
            </a:extLst>
          </p:cNvPr>
          <p:cNvPicPr>
            <a:picLocks noChangeAspect="1"/>
          </p:cNvPicPr>
          <p:nvPr/>
        </p:nvPicPr>
        <p:blipFill>
          <a:blip r:embed="rId3"/>
          <a:stretch>
            <a:fillRect/>
          </a:stretch>
        </p:blipFill>
        <p:spPr>
          <a:xfrm>
            <a:off x="431800" y="1069677"/>
            <a:ext cx="4716069" cy="2639024"/>
          </a:xfrm>
          <a:prstGeom prst="rect">
            <a:avLst/>
          </a:prstGeom>
          <a:ln w="19050">
            <a:solidFill>
              <a:schemeClr val="accent1"/>
            </a:solidFill>
          </a:ln>
        </p:spPr>
      </p:pic>
      <p:pic>
        <p:nvPicPr>
          <p:cNvPr id="1026" name="Picture 2" descr="Steppenzebra der Unterart Burchell-Zebra (Equus quagga burchelli) im Etosha-Nationalpark">
            <a:extLst>
              <a:ext uri="{FF2B5EF4-FFF2-40B4-BE49-F238E27FC236}">
                <a16:creationId xmlns:a16="http://schemas.microsoft.com/office/drawing/2014/main" xmlns="" id="{C373D29A-784E-8748-AEA6-FA187F4D1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936" y="2677751"/>
            <a:ext cx="4524264" cy="339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4191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Excursion</a:t>
            </a:r>
            <a:r>
              <a:rPr lang="de-DE" dirty="0"/>
              <a:t>: Turing </a:t>
            </a:r>
            <a:r>
              <a:rPr lang="de-DE" dirty="0" err="1"/>
              <a:t>patterns</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30</a:t>
            </a:fld>
            <a:endParaRPr lang="de-CH" dirty="0"/>
          </a:p>
        </p:txBody>
      </p:sp>
      <p:pic>
        <p:nvPicPr>
          <p:cNvPr id="6" name="Bild 5"/>
          <p:cNvPicPr>
            <a:picLocks noChangeAspect="1"/>
          </p:cNvPicPr>
          <p:nvPr/>
        </p:nvPicPr>
        <p:blipFill>
          <a:blip r:embed="rId2"/>
          <a:stretch>
            <a:fillRect/>
          </a:stretch>
        </p:blipFill>
        <p:spPr>
          <a:xfrm>
            <a:off x="1691680" y="908720"/>
            <a:ext cx="5751490" cy="5169574"/>
          </a:xfrm>
          <a:prstGeom prst="rect">
            <a:avLst/>
          </a:prstGeom>
        </p:spPr>
      </p:pic>
      <p:sp>
        <p:nvSpPr>
          <p:cNvPr id="7" name="Rechteck 6"/>
          <p:cNvSpPr/>
          <p:nvPr/>
        </p:nvSpPr>
        <p:spPr>
          <a:xfrm>
            <a:off x="899592" y="6021288"/>
            <a:ext cx="7552596" cy="461665"/>
          </a:xfrm>
          <a:prstGeom prst="rect">
            <a:avLst/>
          </a:prstGeom>
        </p:spPr>
        <p:txBody>
          <a:bodyPr wrap="square">
            <a:spAutoFit/>
          </a:bodyPr>
          <a:lstStyle/>
          <a:p>
            <a:r>
              <a:rPr lang="de-DE" sz="1200" dirty="0"/>
              <a:t>https://</a:t>
            </a:r>
            <a:r>
              <a:rPr lang="de-DE" sz="1200" dirty="0" err="1"/>
              <a:t>www.researchgate.net</a:t>
            </a:r>
            <a:r>
              <a:rPr lang="de-DE" sz="1200" dirty="0"/>
              <a:t>/</a:t>
            </a:r>
            <a:r>
              <a:rPr lang="de-DE" sz="1200" dirty="0" err="1"/>
              <a:t>figure</a:t>
            </a:r>
            <a:r>
              <a:rPr lang="de-DE" sz="1200" dirty="0"/>
              <a:t>/Typical-Turing-patterns-of-N-in-model-4-with-parameters-b-0-25-g-0-50-d-1-0_fig2_231021430</a:t>
            </a:r>
          </a:p>
        </p:txBody>
      </p:sp>
    </p:spTree>
    <p:extLst>
      <p:ext uri="{BB962C8B-B14F-4D97-AF65-F5344CB8AC3E}">
        <p14:creationId xmlns:p14="http://schemas.microsoft.com/office/powerpoint/2010/main" val="1892504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What</a:t>
            </a:r>
            <a:r>
              <a:rPr lang="de-DE" dirty="0"/>
              <a:t> </a:t>
            </a:r>
            <a:r>
              <a:rPr lang="de-DE" dirty="0" err="1"/>
              <a:t>did</a:t>
            </a:r>
            <a:r>
              <a:rPr lang="de-DE" dirty="0"/>
              <a:t> he </a:t>
            </a:r>
            <a:r>
              <a:rPr lang="de-DE" dirty="0" err="1"/>
              <a:t>propose</a:t>
            </a:r>
            <a:r>
              <a:rPr lang="de-DE" dirty="0"/>
              <a:t> in </a:t>
            </a:r>
            <a:r>
              <a:rPr lang="de-DE" dirty="0" err="1"/>
              <a:t>terms</a:t>
            </a:r>
            <a:r>
              <a:rPr lang="de-DE" dirty="0"/>
              <a:t> of </a:t>
            </a:r>
            <a:r>
              <a:rPr lang="de-DE" dirty="0" err="1"/>
              <a:t>patterning</a:t>
            </a:r>
            <a:r>
              <a:rPr lang="de-DE" dirty="0"/>
              <a:t>?</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31</a:t>
            </a:fld>
            <a:endParaRPr lang="de-CH" dirty="0"/>
          </a:p>
        </p:txBody>
      </p:sp>
      <p:pic>
        <p:nvPicPr>
          <p:cNvPr id="7" name="Bild 6"/>
          <p:cNvPicPr>
            <a:picLocks noChangeAspect="1"/>
          </p:cNvPicPr>
          <p:nvPr/>
        </p:nvPicPr>
        <p:blipFill>
          <a:blip r:embed="rId3"/>
          <a:stretch>
            <a:fillRect/>
          </a:stretch>
        </p:blipFill>
        <p:spPr>
          <a:xfrm>
            <a:off x="2051720" y="980728"/>
            <a:ext cx="5013176" cy="5013176"/>
          </a:xfrm>
          <a:prstGeom prst="rect">
            <a:avLst/>
          </a:prstGeom>
        </p:spPr>
      </p:pic>
      <p:sp>
        <p:nvSpPr>
          <p:cNvPr id="8" name="Textfeld 7"/>
          <p:cNvSpPr txBox="1"/>
          <p:nvPr/>
        </p:nvSpPr>
        <p:spPr>
          <a:xfrm>
            <a:off x="7243112" y="5697481"/>
            <a:ext cx="914400" cy="914400"/>
          </a:xfrm>
          <a:prstGeom prst="rect">
            <a:avLst/>
          </a:prstGeom>
          <a:noFill/>
        </p:spPr>
        <p:txBody>
          <a:bodyPr wrap="none" lIns="0" tIns="0" rIns="0" bIns="0" rtlCol="0">
            <a:noAutofit/>
          </a:bodyPr>
          <a:lstStyle/>
          <a:p>
            <a:pPr>
              <a:lnSpc>
                <a:spcPts val="2200"/>
              </a:lnSpc>
            </a:pPr>
            <a:endParaRPr lang="de-DE" dirty="0"/>
          </a:p>
        </p:txBody>
      </p:sp>
      <p:sp>
        <p:nvSpPr>
          <p:cNvPr id="9" name="Textfeld 8"/>
          <p:cNvSpPr txBox="1"/>
          <p:nvPr/>
        </p:nvSpPr>
        <p:spPr>
          <a:xfrm>
            <a:off x="566405" y="6143670"/>
            <a:ext cx="914400" cy="914400"/>
          </a:xfrm>
          <a:prstGeom prst="rect">
            <a:avLst/>
          </a:prstGeom>
          <a:noFill/>
        </p:spPr>
        <p:txBody>
          <a:bodyPr wrap="none" lIns="0" tIns="0" rIns="0" bIns="0" rtlCol="0">
            <a:noAutofit/>
          </a:bodyPr>
          <a:lstStyle/>
          <a:p>
            <a:pPr>
              <a:lnSpc>
                <a:spcPts val="2200"/>
              </a:lnSpc>
            </a:pPr>
            <a:r>
              <a:rPr lang="de-DE" dirty="0"/>
              <a:t>https://</a:t>
            </a:r>
            <a:r>
              <a:rPr lang="de-DE" dirty="0" err="1"/>
              <a:t>phys.org</a:t>
            </a:r>
            <a:r>
              <a:rPr lang="de-DE" dirty="0"/>
              <a:t>/</a:t>
            </a:r>
            <a:r>
              <a:rPr lang="de-DE" dirty="0" err="1"/>
              <a:t>news</a:t>
            </a:r>
            <a:r>
              <a:rPr lang="de-DE" dirty="0"/>
              <a:t>/2014-07-mathematical-theory-alan-turing-formation.html</a:t>
            </a:r>
          </a:p>
        </p:txBody>
      </p:sp>
    </p:spTree>
    <p:extLst>
      <p:ext uri="{BB962C8B-B14F-4D97-AF65-F5344CB8AC3E}">
        <p14:creationId xmlns:p14="http://schemas.microsoft.com/office/powerpoint/2010/main" val="26595500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morphogenes</a:t>
            </a:r>
            <a:r>
              <a:rPr lang="de-DE" dirty="0"/>
              <a:t>?</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32</a:t>
            </a:fld>
            <a:endParaRPr lang="de-CH" dirty="0"/>
          </a:p>
        </p:txBody>
      </p:sp>
      <p:sp>
        <p:nvSpPr>
          <p:cNvPr id="6" name="Rechteck 5"/>
          <p:cNvSpPr/>
          <p:nvPr/>
        </p:nvSpPr>
        <p:spPr>
          <a:xfrm>
            <a:off x="899592" y="1268760"/>
            <a:ext cx="4572000" cy="1754327"/>
          </a:xfrm>
          <a:prstGeom prst="rect">
            <a:avLst/>
          </a:prstGeom>
        </p:spPr>
        <p:txBody>
          <a:bodyPr>
            <a:spAutoFit/>
          </a:bodyPr>
          <a:lstStyle/>
          <a:p>
            <a:pPr>
              <a:lnSpc>
                <a:spcPts val="2200"/>
              </a:lnSpc>
            </a:pPr>
            <a:r>
              <a:rPr lang="de-DE" b="1" dirty="0"/>
              <a:t>Key </a:t>
            </a:r>
            <a:r>
              <a:rPr lang="de-DE" b="1" dirty="0" err="1"/>
              <a:t>points</a:t>
            </a:r>
            <a:r>
              <a:rPr lang="de-DE" b="1" dirty="0"/>
              <a:t> on morphogenes:</a:t>
            </a:r>
          </a:p>
          <a:p>
            <a:pPr>
              <a:lnSpc>
                <a:spcPts val="2200"/>
              </a:lnSpc>
            </a:pPr>
            <a:endParaRPr lang="de-DE" dirty="0"/>
          </a:p>
          <a:p>
            <a:pPr marL="285750" indent="-285750">
              <a:lnSpc>
                <a:spcPts val="2200"/>
              </a:lnSpc>
              <a:buFont typeface="Wingdings" charset="2"/>
              <a:buChar char="§"/>
            </a:pPr>
            <a:r>
              <a:rPr lang="de-DE" dirty="0" err="1"/>
              <a:t>Diffusing</a:t>
            </a:r>
            <a:r>
              <a:rPr lang="de-DE" dirty="0"/>
              <a:t> </a:t>
            </a:r>
            <a:r>
              <a:rPr lang="de-DE" dirty="0" err="1"/>
              <a:t>substances</a:t>
            </a:r>
            <a:endParaRPr lang="de-DE" dirty="0"/>
          </a:p>
          <a:p>
            <a:pPr marL="285750" indent="-285750">
              <a:lnSpc>
                <a:spcPts val="2200"/>
              </a:lnSpc>
              <a:buFont typeface="Wingdings" charset="2"/>
              <a:buChar char="§"/>
            </a:pPr>
            <a:r>
              <a:rPr lang="de-DE" dirty="0" err="1"/>
              <a:t>Reacting</a:t>
            </a:r>
            <a:r>
              <a:rPr lang="de-DE" dirty="0"/>
              <a:t> </a:t>
            </a:r>
            <a:r>
              <a:rPr lang="de-DE" dirty="0" err="1"/>
              <a:t>with</a:t>
            </a:r>
            <a:r>
              <a:rPr lang="de-DE" dirty="0"/>
              <a:t> </a:t>
            </a:r>
            <a:r>
              <a:rPr lang="de-DE" dirty="0" err="1"/>
              <a:t>one</a:t>
            </a:r>
            <a:r>
              <a:rPr lang="de-DE" dirty="0"/>
              <a:t> </a:t>
            </a:r>
            <a:r>
              <a:rPr lang="de-DE" dirty="0" err="1"/>
              <a:t>another</a:t>
            </a:r>
            <a:endParaRPr lang="de-DE" dirty="0"/>
          </a:p>
          <a:p>
            <a:pPr marL="285750" indent="-285750">
              <a:lnSpc>
                <a:spcPts val="2200"/>
              </a:lnSpc>
              <a:buFont typeface="Wingdings" charset="2"/>
              <a:buChar char="§"/>
            </a:pPr>
            <a:r>
              <a:rPr lang="de-DE" dirty="0"/>
              <a:t>System is </a:t>
            </a:r>
            <a:r>
              <a:rPr lang="de-DE" dirty="0" err="1"/>
              <a:t>called</a:t>
            </a:r>
            <a:r>
              <a:rPr lang="de-DE" dirty="0"/>
              <a:t> </a:t>
            </a:r>
            <a:r>
              <a:rPr lang="de-DE" dirty="0" err="1"/>
              <a:t>reaction</a:t>
            </a:r>
            <a:r>
              <a:rPr lang="de-DE" dirty="0"/>
              <a:t>-diffusion </a:t>
            </a:r>
            <a:r>
              <a:rPr lang="de-DE" dirty="0" err="1"/>
              <a:t>system</a:t>
            </a:r>
            <a:endParaRPr lang="de-DE" dirty="0"/>
          </a:p>
        </p:txBody>
      </p:sp>
      <p:pic>
        <p:nvPicPr>
          <p:cNvPr id="7" name="Bild 6"/>
          <p:cNvPicPr>
            <a:picLocks noChangeAspect="1"/>
          </p:cNvPicPr>
          <p:nvPr/>
        </p:nvPicPr>
        <p:blipFill>
          <a:blip r:embed="rId2"/>
          <a:stretch>
            <a:fillRect/>
          </a:stretch>
        </p:blipFill>
        <p:spPr>
          <a:xfrm>
            <a:off x="4211960" y="3284984"/>
            <a:ext cx="3779912" cy="2305746"/>
          </a:xfrm>
          <a:prstGeom prst="rect">
            <a:avLst/>
          </a:prstGeom>
        </p:spPr>
      </p:pic>
      <p:sp>
        <p:nvSpPr>
          <p:cNvPr id="8" name="Textfeld 7"/>
          <p:cNvSpPr txBox="1"/>
          <p:nvPr/>
        </p:nvSpPr>
        <p:spPr>
          <a:xfrm>
            <a:off x="600838" y="6171859"/>
            <a:ext cx="914400" cy="914400"/>
          </a:xfrm>
          <a:prstGeom prst="rect">
            <a:avLst/>
          </a:prstGeom>
          <a:noFill/>
        </p:spPr>
        <p:txBody>
          <a:bodyPr wrap="none" lIns="0" tIns="0" rIns="0" bIns="0" rtlCol="0">
            <a:noAutofit/>
          </a:bodyPr>
          <a:lstStyle/>
          <a:p>
            <a:pPr>
              <a:lnSpc>
                <a:spcPts val="2200"/>
              </a:lnSpc>
            </a:pPr>
            <a:r>
              <a:rPr lang="de-DE" dirty="0"/>
              <a:t>https://</a:t>
            </a:r>
            <a:r>
              <a:rPr lang="de-DE" dirty="0" err="1"/>
              <a:t>de.wikipedia.org</a:t>
            </a:r>
            <a:r>
              <a:rPr lang="de-DE" dirty="0"/>
              <a:t>/</a:t>
            </a:r>
            <a:r>
              <a:rPr lang="de-DE" dirty="0" err="1"/>
              <a:t>wiki</a:t>
            </a:r>
            <a:r>
              <a:rPr lang="de-DE" dirty="0"/>
              <a:t>/</a:t>
            </a:r>
            <a:r>
              <a:rPr lang="de-DE" dirty="0" err="1"/>
              <a:t>Datei:Diffusion.svg</a:t>
            </a:r>
            <a:endParaRPr lang="de-DE" dirty="0"/>
          </a:p>
        </p:txBody>
      </p:sp>
    </p:spTree>
    <p:extLst>
      <p:ext uri="{BB962C8B-B14F-4D97-AF65-F5344CB8AC3E}">
        <p14:creationId xmlns:p14="http://schemas.microsoft.com/office/powerpoint/2010/main" val="35614998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a:t>Turings </a:t>
            </a:r>
            <a:r>
              <a:rPr lang="de-DE" dirty="0" err="1"/>
              <a:t>key</a:t>
            </a:r>
            <a:r>
              <a:rPr lang="de-DE" dirty="0"/>
              <a:t> </a:t>
            </a:r>
            <a:r>
              <a:rPr lang="de-DE" dirty="0" err="1"/>
              <a:t>points</a:t>
            </a:r>
            <a:r>
              <a:rPr lang="de-DE" dirty="0"/>
              <a:t> on </a:t>
            </a:r>
            <a:r>
              <a:rPr lang="de-DE" dirty="0" err="1"/>
              <a:t>patterns</a:t>
            </a:r>
            <a:r>
              <a:rPr lang="de-DE" dirty="0"/>
              <a:t>:</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33</a:t>
            </a:fld>
            <a:endParaRPr lang="de-CH" dirty="0"/>
          </a:p>
        </p:txBody>
      </p:sp>
      <p:sp>
        <p:nvSpPr>
          <p:cNvPr id="7" name="Textfeld 6"/>
          <p:cNvSpPr txBox="1"/>
          <p:nvPr/>
        </p:nvSpPr>
        <p:spPr>
          <a:xfrm>
            <a:off x="1043608" y="1340768"/>
            <a:ext cx="914400" cy="914400"/>
          </a:xfrm>
          <a:prstGeom prst="rect">
            <a:avLst/>
          </a:prstGeom>
          <a:noFill/>
        </p:spPr>
        <p:txBody>
          <a:bodyPr wrap="none" lIns="0" tIns="0" rIns="0" bIns="0" rtlCol="0">
            <a:noAutofit/>
          </a:bodyPr>
          <a:lstStyle/>
          <a:p>
            <a:pPr>
              <a:lnSpc>
                <a:spcPts val="2200"/>
              </a:lnSpc>
            </a:pPr>
            <a:r>
              <a:rPr lang="de-DE" b="1" dirty="0" err="1"/>
              <a:t>What</a:t>
            </a:r>
            <a:r>
              <a:rPr lang="de-DE" b="1" dirty="0"/>
              <a:t> he </a:t>
            </a:r>
            <a:r>
              <a:rPr lang="de-DE" b="1" dirty="0" err="1"/>
              <a:t>tried</a:t>
            </a:r>
            <a:r>
              <a:rPr lang="de-DE" b="1" dirty="0"/>
              <a:t> to </a:t>
            </a:r>
            <a:r>
              <a:rPr lang="de-DE" b="1" dirty="0" err="1"/>
              <a:t>show</a:t>
            </a:r>
            <a:r>
              <a:rPr lang="de-DE" b="1" dirty="0"/>
              <a:t>:</a:t>
            </a:r>
          </a:p>
          <a:p>
            <a:pPr>
              <a:lnSpc>
                <a:spcPts val="2200"/>
              </a:lnSpc>
            </a:pPr>
            <a:endParaRPr lang="de-DE" b="1" u="sng" dirty="0"/>
          </a:p>
          <a:p>
            <a:pPr marL="285750" indent="-285750">
              <a:lnSpc>
                <a:spcPts val="2200"/>
              </a:lnSpc>
              <a:buFont typeface="Wingdings" charset="2"/>
              <a:buChar char="§"/>
            </a:pPr>
            <a:r>
              <a:rPr lang="de-DE" dirty="0" err="1"/>
              <a:t>How</a:t>
            </a:r>
            <a:r>
              <a:rPr lang="de-DE" dirty="0"/>
              <a:t> </a:t>
            </a:r>
            <a:r>
              <a:rPr lang="de-DE" dirty="0" err="1"/>
              <a:t>animal</a:t>
            </a:r>
            <a:r>
              <a:rPr lang="de-DE" dirty="0"/>
              <a:t> </a:t>
            </a:r>
            <a:r>
              <a:rPr lang="de-DE" dirty="0" err="1"/>
              <a:t>markings</a:t>
            </a:r>
            <a:r>
              <a:rPr lang="de-DE" dirty="0"/>
              <a:t> </a:t>
            </a:r>
            <a:r>
              <a:rPr lang="de-DE" dirty="0" err="1"/>
              <a:t>are</a:t>
            </a:r>
            <a:r>
              <a:rPr lang="de-DE" dirty="0"/>
              <a:t> </a:t>
            </a:r>
            <a:r>
              <a:rPr lang="de-DE" dirty="0" err="1"/>
              <a:t>formed</a:t>
            </a:r>
            <a:endParaRPr lang="de-DE" dirty="0"/>
          </a:p>
          <a:p>
            <a:pPr marL="285750" indent="-285750">
              <a:lnSpc>
                <a:spcPts val="2200"/>
              </a:lnSpc>
              <a:buFont typeface="Wingdings" charset="2"/>
              <a:buChar char="§"/>
            </a:pPr>
            <a:r>
              <a:rPr lang="de-DE" dirty="0" err="1"/>
              <a:t>Symmetry</a:t>
            </a:r>
            <a:r>
              <a:rPr lang="de-DE" dirty="0"/>
              <a:t> </a:t>
            </a:r>
            <a:r>
              <a:rPr lang="de-DE" dirty="0" err="1"/>
              <a:t>breaking</a:t>
            </a:r>
            <a:r>
              <a:rPr lang="de-DE" dirty="0"/>
              <a:t> in </a:t>
            </a:r>
            <a:r>
              <a:rPr lang="de-DE" dirty="0" err="1"/>
              <a:t>fertilised</a:t>
            </a:r>
            <a:r>
              <a:rPr lang="de-DE" dirty="0"/>
              <a:t> </a:t>
            </a:r>
            <a:r>
              <a:rPr lang="de-DE" dirty="0" err="1"/>
              <a:t>eggs</a:t>
            </a:r>
            <a:endParaRPr lang="de-DE" dirty="0"/>
          </a:p>
          <a:p>
            <a:pPr marL="285750" indent="-285750">
              <a:lnSpc>
                <a:spcPts val="2200"/>
              </a:lnSpc>
              <a:buFont typeface="Wingdings" charset="2"/>
              <a:buChar char="§"/>
            </a:pPr>
            <a:r>
              <a:rPr lang="de-DE" dirty="0" err="1"/>
              <a:t>That</a:t>
            </a:r>
            <a:r>
              <a:rPr lang="de-DE" dirty="0"/>
              <a:t> </a:t>
            </a:r>
            <a:r>
              <a:rPr lang="de-DE" dirty="0" err="1"/>
              <a:t>morphogenes</a:t>
            </a:r>
            <a:r>
              <a:rPr lang="de-DE" dirty="0"/>
              <a:t> </a:t>
            </a:r>
            <a:r>
              <a:rPr lang="de-DE" dirty="0" err="1"/>
              <a:t>given</a:t>
            </a:r>
            <a:r>
              <a:rPr lang="de-DE" dirty="0"/>
              <a:t> the </a:t>
            </a:r>
            <a:r>
              <a:rPr lang="de-DE" dirty="0" err="1"/>
              <a:t>right</a:t>
            </a:r>
            <a:r>
              <a:rPr lang="de-DE" dirty="0"/>
              <a:t> </a:t>
            </a:r>
            <a:r>
              <a:rPr lang="de-DE" dirty="0" err="1"/>
              <a:t>circumstances</a:t>
            </a:r>
            <a:r>
              <a:rPr lang="de-DE" dirty="0"/>
              <a:t> </a:t>
            </a:r>
            <a:r>
              <a:rPr lang="de-DE" dirty="0" err="1"/>
              <a:t>could</a:t>
            </a:r>
            <a:r>
              <a:rPr lang="de-DE" dirty="0"/>
              <a:t> </a:t>
            </a:r>
            <a:r>
              <a:rPr lang="de-DE" dirty="0" err="1"/>
              <a:t>exist</a:t>
            </a:r>
            <a:endParaRPr lang="de-DE" dirty="0"/>
          </a:p>
        </p:txBody>
      </p:sp>
      <p:pic>
        <p:nvPicPr>
          <p:cNvPr id="8" name="Bild 7"/>
          <p:cNvPicPr>
            <a:picLocks noChangeAspect="1"/>
          </p:cNvPicPr>
          <p:nvPr/>
        </p:nvPicPr>
        <p:blipFill>
          <a:blip r:embed="rId2"/>
          <a:stretch>
            <a:fillRect/>
          </a:stretch>
        </p:blipFill>
        <p:spPr>
          <a:xfrm>
            <a:off x="1259632" y="2924944"/>
            <a:ext cx="6300192" cy="2849853"/>
          </a:xfrm>
          <a:prstGeom prst="rect">
            <a:avLst/>
          </a:prstGeom>
        </p:spPr>
      </p:pic>
      <p:sp>
        <p:nvSpPr>
          <p:cNvPr id="9" name="Textfeld 8"/>
          <p:cNvSpPr txBox="1"/>
          <p:nvPr/>
        </p:nvSpPr>
        <p:spPr>
          <a:xfrm>
            <a:off x="395536" y="6093296"/>
            <a:ext cx="839132" cy="1146898"/>
          </a:xfrm>
          <a:prstGeom prst="rect">
            <a:avLst/>
          </a:prstGeom>
          <a:noFill/>
        </p:spPr>
        <p:txBody>
          <a:bodyPr wrap="none" lIns="0" tIns="0" rIns="0" bIns="0" rtlCol="0">
            <a:noAutofit/>
          </a:bodyPr>
          <a:lstStyle/>
          <a:p>
            <a:pPr>
              <a:lnSpc>
                <a:spcPts val="2200"/>
              </a:lnSpc>
            </a:pPr>
            <a:r>
              <a:rPr lang="de-DE" sz="1200" dirty="0"/>
              <a:t>https://</a:t>
            </a:r>
            <a:r>
              <a:rPr lang="de-DE" sz="1200" dirty="0" err="1"/>
              <a:t>science.sciencemag.org</a:t>
            </a:r>
            <a:r>
              <a:rPr lang="de-DE" sz="1200" dirty="0"/>
              <a:t>/</a:t>
            </a:r>
            <a:r>
              <a:rPr lang="de-DE" sz="1200" dirty="0" err="1"/>
              <a:t>content</a:t>
            </a:r>
            <a:r>
              <a:rPr lang="de-DE" sz="1200" dirty="0"/>
              <a:t>/337/6100/1289</a:t>
            </a:r>
          </a:p>
        </p:txBody>
      </p:sp>
    </p:spTree>
    <p:extLst>
      <p:ext uri="{BB962C8B-B14F-4D97-AF65-F5344CB8AC3E}">
        <p14:creationId xmlns:p14="http://schemas.microsoft.com/office/powerpoint/2010/main" val="2216102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How</a:t>
            </a:r>
            <a:r>
              <a:rPr lang="de-DE" dirty="0"/>
              <a:t> was the </a:t>
            </a:r>
            <a:r>
              <a:rPr lang="de-DE" dirty="0" err="1"/>
              <a:t>paper</a:t>
            </a:r>
            <a:r>
              <a:rPr lang="de-DE" dirty="0"/>
              <a:t> </a:t>
            </a:r>
            <a:r>
              <a:rPr lang="de-DE" dirty="0" err="1" smtClean="0"/>
              <a:t>received</a:t>
            </a:r>
            <a:r>
              <a:rPr lang="de-DE" dirty="0" smtClean="0"/>
              <a:t> </a:t>
            </a:r>
            <a:r>
              <a:rPr lang="de-DE" dirty="0" err="1"/>
              <a:t>at</a:t>
            </a:r>
            <a:r>
              <a:rPr lang="de-DE" dirty="0"/>
              <a:t> the time and </a:t>
            </a:r>
            <a:r>
              <a:rPr lang="de-DE" dirty="0" err="1"/>
              <a:t>how</a:t>
            </a:r>
            <a:r>
              <a:rPr lang="de-DE" dirty="0"/>
              <a:t> </a:t>
            </a:r>
            <a:r>
              <a:rPr lang="de-DE" dirty="0" err="1"/>
              <a:t>were</a:t>
            </a:r>
            <a:r>
              <a:rPr lang="de-DE" dirty="0"/>
              <a:t> the morphogenes </a:t>
            </a:r>
            <a:r>
              <a:rPr lang="de-DE" dirty="0" err="1"/>
              <a:t>finally</a:t>
            </a:r>
            <a:r>
              <a:rPr lang="de-DE" dirty="0"/>
              <a:t> </a:t>
            </a:r>
            <a:r>
              <a:rPr lang="de-DE" dirty="0" err="1" smtClean="0"/>
              <a:t>understood</a:t>
            </a:r>
            <a:r>
              <a:rPr lang="de-DE" dirty="0" smtClean="0"/>
              <a:t>?</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34</a:t>
            </a:fld>
            <a:endParaRPr lang="de-CH" dirty="0"/>
          </a:p>
        </p:txBody>
      </p:sp>
      <p:pic>
        <p:nvPicPr>
          <p:cNvPr id="6" name="Bild 5"/>
          <p:cNvPicPr>
            <a:picLocks noChangeAspect="1"/>
          </p:cNvPicPr>
          <p:nvPr/>
        </p:nvPicPr>
        <p:blipFill>
          <a:blip r:embed="rId2"/>
          <a:stretch>
            <a:fillRect/>
          </a:stretch>
        </p:blipFill>
        <p:spPr>
          <a:xfrm>
            <a:off x="1043608" y="1700808"/>
            <a:ext cx="3111500" cy="3657600"/>
          </a:xfrm>
          <a:prstGeom prst="rect">
            <a:avLst/>
          </a:prstGeom>
        </p:spPr>
      </p:pic>
      <p:pic>
        <p:nvPicPr>
          <p:cNvPr id="8" name="Bild 7"/>
          <p:cNvPicPr>
            <a:picLocks noChangeAspect="1"/>
          </p:cNvPicPr>
          <p:nvPr/>
        </p:nvPicPr>
        <p:blipFill>
          <a:blip r:embed="rId3"/>
          <a:stretch>
            <a:fillRect/>
          </a:stretch>
        </p:blipFill>
        <p:spPr>
          <a:xfrm>
            <a:off x="4932040" y="1628800"/>
            <a:ext cx="2749533" cy="3672408"/>
          </a:xfrm>
          <a:prstGeom prst="rect">
            <a:avLst/>
          </a:prstGeom>
        </p:spPr>
      </p:pic>
      <p:sp>
        <p:nvSpPr>
          <p:cNvPr id="9" name="Textfeld 8"/>
          <p:cNvSpPr txBox="1"/>
          <p:nvPr/>
        </p:nvSpPr>
        <p:spPr>
          <a:xfrm>
            <a:off x="2557402" y="1407209"/>
            <a:ext cx="914400" cy="914400"/>
          </a:xfrm>
          <a:prstGeom prst="rect">
            <a:avLst/>
          </a:prstGeom>
          <a:noFill/>
        </p:spPr>
        <p:txBody>
          <a:bodyPr wrap="none" lIns="0" tIns="0" rIns="0" bIns="0" rtlCol="0">
            <a:noAutofit/>
          </a:bodyPr>
          <a:lstStyle/>
          <a:p>
            <a:pPr>
              <a:lnSpc>
                <a:spcPts val="2200"/>
              </a:lnSpc>
            </a:pPr>
            <a:endParaRPr lang="de-DE" dirty="0"/>
          </a:p>
        </p:txBody>
      </p:sp>
      <p:sp>
        <p:nvSpPr>
          <p:cNvPr id="10" name="Textfeld 9"/>
          <p:cNvSpPr txBox="1"/>
          <p:nvPr/>
        </p:nvSpPr>
        <p:spPr>
          <a:xfrm>
            <a:off x="1763688" y="1412776"/>
            <a:ext cx="914400" cy="914400"/>
          </a:xfrm>
          <a:prstGeom prst="rect">
            <a:avLst/>
          </a:prstGeom>
          <a:noFill/>
        </p:spPr>
        <p:txBody>
          <a:bodyPr wrap="none" lIns="0" tIns="0" rIns="0" bIns="0" rtlCol="0">
            <a:noAutofit/>
          </a:bodyPr>
          <a:lstStyle/>
          <a:p>
            <a:pPr>
              <a:lnSpc>
                <a:spcPts val="2200"/>
              </a:lnSpc>
            </a:pPr>
            <a:r>
              <a:rPr lang="de-DE" b="1" dirty="0"/>
              <a:t>Hans Meinhardt</a:t>
            </a:r>
          </a:p>
        </p:txBody>
      </p:sp>
      <p:sp>
        <p:nvSpPr>
          <p:cNvPr id="11" name="Textfeld 10"/>
          <p:cNvSpPr txBox="1"/>
          <p:nvPr/>
        </p:nvSpPr>
        <p:spPr>
          <a:xfrm>
            <a:off x="5580112" y="1268760"/>
            <a:ext cx="914400" cy="914400"/>
          </a:xfrm>
          <a:prstGeom prst="rect">
            <a:avLst/>
          </a:prstGeom>
          <a:noFill/>
        </p:spPr>
        <p:txBody>
          <a:bodyPr wrap="none" lIns="0" tIns="0" rIns="0" bIns="0" rtlCol="0">
            <a:noAutofit/>
          </a:bodyPr>
          <a:lstStyle/>
          <a:p>
            <a:pPr>
              <a:lnSpc>
                <a:spcPts val="2200"/>
              </a:lnSpc>
            </a:pPr>
            <a:r>
              <a:rPr lang="de-DE" b="1" dirty="0"/>
              <a:t>Alfred Gierer</a:t>
            </a:r>
          </a:p>
        </p:txBody>
      </p:sp>
      <p:sp>
        <p:nvSpPr>
          <p:cNvPr id="7" name="Textfeld 6"/>
          <p:cNvSpPr txBox="1"/>
          <p:nvPr/>
        </p:nvSpPr>
        <p:spPr>
          <a:xfrm>
            <a:off x="539552" y="5805264"/>
            <a:ext cx="914400" cy="914400"/>
          </a:xfrm>
          <a:prstGeom prst="rect">
            <a:avLst/>
          </a:prstGeom>
          <a:noFill/>
        </p:spPr>
        <p:txBody>
          <a:bodyPr wrap="none" lIns="0" tIns="0" rIns="0" bIns="0" rtlCol="0">
            <a:noAutofit/>
          </a:bodyPr>
          <a:lstStyle/>
          <a:p>
            <a:pPr>
              <a:lnSpc>
                <a:spcPts val="2200"/>
              </a:lnSpc>
            </a:pPr>
            <a:r>
              <a:rPr lang="de-DE" dirty="0"/>
              <a:t>https://</a:t>
            </a:r>
            <a:r>
              <a:rPr lang="de-DE" dirty="0" err="1"/>
              <a:t>dev.biologists.org</a:t>
            </a:r>
            <a:r>
              <a:rPr lang="de-DE" dirty="0"/>
              <a:t>/</a:t>
            </a:r>
            <a:r>
              <a:rPr lang="de-DE" dirty="0" err="1"/>
              <a:t>content</a:t>
            </a:r>
            <a:r>
              <a:rPr lang="de-DE" dirty="0"/>
              <a:t>/143/8/1231</a:t>
            </a:r>
          </a:p>
        </p:txBody>
      </p:sp>
      <p:sp>
        <p:nvSpPr>
          <p:cNvPr id="12" name="Textfeld 11"/>
          <p:cNvSpPr txBox="1"/>
          <p:nvPr/>
        </p:nvSpPr>
        <p:spPr>
          <a:xfrm>
            <a:off x="539552" y="6093296"/>
            <a:ext cx="914400" cy="914400"/>
          </a:xfrm>
          <a:prstGeom prst="rect">
            <a:avLst/>
          </a:prstGeom>
          <a:noFill/>
        </p:spPr>
        <p:txBody>
          <a:bodyPr wrap="none" lIns="0" tIns="0" rIns="0" bIns="0" rtlCol="0">
            <a:noAutofit/>
          </a:bodyPr>
          <a:lstStyle/>
          <a:p>
            <a:pPr>
              <a:lnSpc>
                <a:spcPts val="2200"/>
              </a:lnSpc>
            </a:pPr>
            <a:r>
              <a:rPr lang="de-DE" dirty="0"/>
              <a:t>http://</a:t>
            </a:r>
            <a:r>
              <a:rPr lang="de-DE" dirty="0" err="1"/>
              <a:t>www.bbaw.de</a:t>
            </a:r>
            <a:r>
              <a:rPr lang="de-DE" dirty="0"/>
              <a:t>/Mitglieder/</a:t>
            </a:r>
            <a:r>
              <a:rPr lang="de-DE" dirty="0" err="1"/>
              <a:t>MitgliedDetails?fm_id</a:t>
            </a:r>
            <a:r>
              <a:rPr lang="de-DE" dirty="0"/>
              <a:t>=407</a:t>
            </a:r>
          </a:p>
        </p:txBody>
      </p:sp>
      <p:sp>
        <p:nvSpPr>
          <p:cNvPr id="13" name="Textfeld 12">
            <a:extLst>
              <a:ext uri="{FF2B5EF4-FFF2-40B4-BE49-F238E27FC236}">
                <a16:creationId xmlns:a16="http://schemas.microsoft.com/office/drawing/2014/main" xmlns="" id="{2060CC7E-630D-6143-8AFC-D1BBCF2E3E8A}"/>
              </a:ext>
            </a:extLst>
          </p:cNvPr>
          <p:cNvSpPr txBox="1"/>
          <p:nvPr/>
        </p:nvSpPr>
        <p:spPr>
          <a:xfrm>
            <a:off x="6365631" y="6166338"/>
            <a:ext cx="0" cy="0"/>
          </a:xfrm>
          <a:prstGeom prst="rect">
            <a:avLst/>
          </a:prstGeom>
          <a:noFill/>
        </p:spPr>
        <p:txBody>
          <a:bodyPr wrap="none" lIns="0" tIns="0" rIns="0" bIns="0" rtlCol="0">
            <a:noAutofit/>
          </a:bodyPr>
          <a:lstStyle/>
          <a:p>
            <a:pPr>
              <a:lnSpc>
                <a:spcPts val="2200"/>
              </a:lnSpc>
            </a:pPr>
            <a:endParaRPr lang="de-DE" dirty="0"/>
          </a:p>
        </p:txBody>
      </p:sp>
    </p:spTree>
    <p:extLst>
      <p:ext uri="{BB962C8B-B14F-4D97-AF65-F5344CB8AC3E}">
        <p14:creationId xmlns:p14="http://schemas.microsoft.com/office/powerpoint/2010/main" val="31244911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35</a:t>
            </a:fld>
            <a:endParaRPr lang="de-CH" dirty="0"/>
          </a:p>
        </p:txBody>
      </p:sp>
      <p:pic>
        <p:nvPicPr>
          <p:cNvPr id="6" name="Bild 5"/>
          <p:cNvPicPr>
            <a:picLocks noChangeAspect="1"/>
          </p:cNvPicPr>
          <p:nvPr/>
        </p:nvPicPr>
        <p:blipFill>
          <a:blip r:embed="rId2"/>
          <a:stretch>
            <a:fillRect/>
          </a:stretch>
        </p:blipFill>
        <p:spPr>
          <a:xfrm>
            <a:off x="5004048" y="620688"/>
            <a:ext cx="2920888" cy="1944216"/>
          </a:xfrm>
          <a:prstGeom prst="rect">
            <a:avLst/>
          </a:prstGeom>
          <a:ln>
            <a:noFill/>
          </a:ln>
          <a:effectLst>
            <a:softEdge rad="112500"/>
          </a:effectLst>
        </p:spPr>
      </p:pic>
      <p:pic>
        <p:nvPicPr>
          <p:cNvPr id="7" name="Bild 6"/>
          <p:cNvPicPr>
            <a:picLocks noChangeAspect="1"/>
          </p:cNvPicPr>
          <p:nvPr/>
        </p:nvPicPr>
        <p:blipFill>
          <a:blip r:embed="rId3"/>
          <a:stretch>
            <a:fillRect/>
          </a:stretch>
        </p:blipFill>
        <p:spPr>
          <a:xfrm>
            <a:off x="2051720" y="2780928"/>
            <a:ext cx="5080000" cy="3175000"/>
          </a:xfrm>
          <a:prstGeom prst="rect">
            <a:avLst/>
          </a:prstGeom>
          <a:ln>
            <a:noFill/>
          </a:ln>
          <a:effectLst>
            <a:softEdge rad="112500"/>
          </a:effectLst>
        </p:spPr>
      </p:pic>
      <p:pic>
        <p:nvPicPr>
          <p:cNvPr id="8" name="Bild 7"/>
          <p:cNvPicPr>
            <a:picLocks noChangeAspect="1"/>
          </p:cNvPicPr>
          <p:nvPr/>
        </p:nvPicPr>
        <p:blipFill>
          <a:blip r:embed="rId4"/>
          <a:stretch>
            <a:fillRect/>
          </a:stretch>
        </p:blipFill>
        <p:spPr>
          <a:xfrm>
            <a:off x="1115616" y="548680"/>
            <a:ext cx="3134307" cy="2088232"/>
          </a:xfrm>
          <a:prstGeom prst="rect">
            <a:avLst/>
          </a:prstGeom>
          <a:ln>
            <a:noFill/>
          </a:ln>
          <a:effectLst>
            <a:softEdge rad="112500"/>
          </a:effectLst>
        </p:spPr>
      </p:pic>
      <p:sp>
        <p:nvSpPr>
          <p:cNvPr id="2" name="Textfeld 1"/>
          <p:cNvSpPr txBox="1"/>
          <p:nvPr/>
        </p:nvSpPr>
        <p:spPr>
          <a:xfrm>
            <a:off x="561768" y="6204566"/>
            <a:ext cx="914400" cy="914400"/>
          </a:xfrm>
          <a:prstGeom prst="rect">
            <a:avLst/>
          </a:prstGeom>
          <a:noFill/>
        </p:spPr>
        <p:txBody>
          <a:bodyPr wrap="none" lIns="0" tIns="0" rIns="0" bIns="0" rtlCol="0">
            <a:noAutofit/>
          </a:bodyPr>
          <a:lstStyle/>
          <a:p>
            <a:pPr>
              <a:lnSpc>
                <a:spcPts val="2200"/>
              </a:lnSpc>
            </a:pPr>
            <a:r>
              <a:rPr lang="de-DE" dirty="0"/>
              <a:t>http://</a:t>
            </a:r>
            <a:r>
              <a:rPr lang="de-DE" dirty="0" err="1"/>
              <a:t>applet-magic.com</a:t>
            </a:r>
            <a:r>
              <a:rPr lang="de-DE" dirty="0"/>
              <a:t>/murray2.htm</a:t>
            </a:r>
          </a:p>
        </p:txBody>
      </p:sp>
    </p:spTree>
    <p:extLst>
      <p:ext uri="{BB962C8B-B14F-4D97-AF65-F5344CB8AC3E}">
        <p14:creationId xmlns:p14="http://schemas.microsoft.com/office/powerpoint/2010/main" val="13747734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36</a:t>
            </a:fld>
            <a:endParaRPr lang="de-CH" dirty="0"/>
          </a:p>
        </p:txBody>
      </p:sp>
      <p:pic>
        <p:nvPicPr>
          <p:cNvPr id="6" name="Bild 5"/>
          <p:cNvPicPr>
            <a:picLocks noChangeAspect="1"/>
          </p:cNvPicPr>
          <p:nvPr/>
        </p:nvPicPr>
        <p:blipFill>
          <a:blip r:embed="rId2"/>
          <a:stretch>
            <a:fillRect/>
          </a:stretch>
        </p:blipFill>
        <p:spPr>
          <a:xfrm>
            <a:off x="827584" y="476672"/>
            <a:ext cx="4165311" cy="3221608"/>
          </a:xfrm>
          <a:prstGeom prst="rect">
            <a:avLst/>
          </a:prstGeom>
        </p:spPr>
      </p:pic>
      <p:pic>
        <p:nvPicPr>
          <p:cNvPr id="7" name="Bild 6"/>
          <p:cNvPicPr>
            <a:picLocks noChangeAspect="1"/>
          </p:cNvPicPr>
          <p:nvPr/>
        </p:nvPicPr>
        <p:blipFill>
          <a:blip r:embed="rId3"/>
          <a:stretch>
            <a:fillRect/>
          </a:stretch>
        </p:blipFill>
        <p:spPr>
          <a:xfrm>
            <a:off x="3419872" y="3068960"/>
            <a:ext cx="5285977" cy="2604006"/>
          </a:xfrm>
          <a:prstGeom prst="rect">
            <a:avLst/>
          </a:prstGeom>
        </p:spPr>
      </p:pic>
      <p:sp>
        <p:nvSpPr>
          <p:cNvPr id="2" name="Textfeld 1"/>
          <p:cNvSpPr txBox="1"/>
          <p:nvPr/>
        </p:nvSpPr>
        <p:spPr>
          <a:xfrm>
            <a:off x="467544" y="5733256"/>
            <a:ext cx="914400" cy="914400"/>
          </a:xfrm>
          <a:prstGeom prst="rect">
            <a:avLst/>
          </a:prstGeom>
          <a:noFill/>
        </p:spPr>
        <p:txBody>
          <a:bodyPr wrap="none" lIns="0" tIns="0" rIns="0" bIns="0" rtlCol="0">
            <a:noAutofit/>
          </a:bodyPr>
          <a:lstStyle/>
          <a:p>
            <a:pPr>
              <a:lnSpc>
                <a:spcPts val="2200"/>
              </a:lnSpc>
            </a:pPr>
            <a:r>
              <a:rPr lang="de-DE" sz="1000" dirty="0"/>
              <a:t>https://</a:t>
            </a:r>
            <a:r>
              <a:rPr lang="de-DE" sz="1000" dirty="0" err="1"/>
              <a:t>www.flickr.com</a:t>
            </a:r>
            <a:r>
              <a:rPr lang="de-DE" sz="1000" dirty="0"/>
              <a:t>/</a:t>
            </a:r>
            <a:r>
              <a:rPr lang="de-DE" sz="1000" dirty="0" err="1"/>
              <a:t>photos</a:t>
            </a:r>
            <a:r>
              <a:rPr lang="de-DE" sz="1000" dirty="0"/>
              <a:t>/</a:t>
            </a:r>
            <a:r>
              <a:rPr lang="de-DE" sz="1000" dirty="0" err="1"/>
              <a:t>xinmincat</a:t>
            </a:r>
            <a:r>
              <a:rPr lang="de-DE" sz="1000" dirty="0"/>
              <a:t>/413375656/</a:t>
            </a:r>
          </a:p>
          <a:p>
            <a:pPr>
              <a:lnSpc>
                <a:spcPts val="2200"/>
              </a:lnSpc>
            </a:pPr>
            <a:r>
              <a:rPr lang="de-DE" sz="1000" dirty="0" smtClean="0"/>
              <a:t>http</a:t>
            </a:r>
            <a:r>
              <a:rPr lang="de-DE" sz="1000" dirty="0"/>
              <a:t>://</a:t>
            </a:r>
            <a:r>
              <a:rPr lang="de-DE" sz="1000" dirty="0" err="1"/>
              <a:t>theconversation.com</a:t>
            </a:r>
            <a:r>
              <a:rPr lang="de-DE" sz="1000" dirty="0"/>
              <a:t>/alan-turing-how-the-worlds-most-famous</a:t>
            </a:r>
            <a:r>
              <a:rPr lang="de-DE" sz="1000" dirty="0" smtClean="0"/>
              <a:t>-codebreaker</a:t>
            </a:r>
            <a:r>
              <a:rPr lang="de-DE" sz="1000" dirty="0"/>
              <a:t>-unlocked-the-secrets-of-natures-beauty-119425</a:t>
            </a:r>
          </a:p>
        </p:txBody>
      </p:sp>
    </p:spTree>
    <p:extLst>
      <p:ext uri="{BB962C8B-B14F-4D97-AF65-F5344CB8AC3E}">
        <p14:creationId xmlns:p14="http://schemas.microsoft.com/office/powerpoint/2010/main" val="5696844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a:xfrm>
            <a:off x="467544" y="764704"/>
            <a:ext cx="8280400" cy="755936"/>
          </a:xfrm>
        </p:spPr>
        <p:txBody>
          <a:bodyPr/>
          <a:lstStyle/>
          <a:p>
            <a:pPr algn="ctr"/>
            <a:r>
              <a:rPr lang="de-DE" sz="3200" dirty="0" smtClean="0"/>
              <a:t>EXCEPTIONS EXCEPTIONS</a:t>
            </a:r>
            <a:br>
              <a:rPr lang="de-DE" sz="3200" dirty="0" smtClean="0"/>
            </a:br>
            <a:r>
              <a:rPr lang="de-DE" sz="3200" dirty="0" smtClean="0"/>
              <a:t>- The Tapir -</a:t>
            </a:r>
            <a:endParaRPr lang="de-DE" sz="3200"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37</a:t>
            </a:fld>
            <a:endParaRPr lang="de-CH" dirty="0"/>
          </a:p>
        </p:txBody>
      </p:sp>
      <p:pic>
        <p:nvPicPr>
          <p:cNvPr id="6" name="Bild 5"/>
          <p:cNvPicPr>
            <a:picLocks noChangeAspect="1"/>
          </p:cNvPicPr>
          <p:nvPr/>
        </p:nvPicPr>
        <p:blipFill>
          <a:blip r:embed="rId2"/>
          <a:stretch>
            <a:fillRect/>
          </a:stretch>
        </p:blipFill>
        <p:spPr>
          <a:xfrm>
            <a:off x="1115616" y="1556792"/>
            <a:ext cx="7020272" cy="4682467"/>
          </a:xfrm>
          <a:prstGeom prst="rect">
            <a:avLst/>
          </a:prstGeom>
        </p:spPr>
      </p:pic>
      <p:sp>
        <p:nvSpPr>
          <p:cNvPr id="7" name="Textfeld 6"/>
          <p:cNvSpPr txBox="1"/>
          <p:nvPr/>
        </p:nvSpPr>
        <p:spPr>
          <a:xfrm>
            <a:off x="512919" y="6180139"/>
            <a:ext cx="914400" cy="914400"/>
          </a:xfrm>
          <a:prstGeom prst="rect">
            <a:avLst/>
          </a:prstGeom>
          <a:noFill/>
        </p:spPr>
        <p:txBody>
          <a:bodyPr wrap="none" lIns="0" tIns="0" rIns="0" bIns="0" rtlCol="0">
            <a:noAutofit/>
          </a:bodyPr>
          <a:lstStyle/>
          <a:p>
            <a:pPr>
              <a:lnSpc>
                <a:spcPts val="2200"/>
              </a:lnSpc>
            </a:pPr>
            <a:r>
              <a:rPr lang="de-DE" dirty="0"/>
              <a:t>https://</a:t>
            </a:r>
            <a:r>
              <a:rPr lang="de-DE" dirty="0" err="1"/>
              <a:t>www.flickr.com</a:t>
            </a:r>
            <a:r>
              <a:rPr lang="de-DE" dirty="0"/>
              <a:t>/</a:t>
            </a:r>
            <a:r>
              <a:rPr lang="de-DE" dirty="0" err="1"/>
              <a:t>photos</a:t>
            </a:r>
            <a:r>
              <a:rPr lang="de-DE" dirty="0"/>
              <a:t>/</a:t>
            </a:r>
            <a:r>
              <a:rPr lang="de-DE" dirty="0" err="1"/>
              <a:t>sdzooglobal</a:t>
            </a:r>
            <a:r>
              <a:rPr lang="de-DE" dirty="0"/>
              <a:t>/43175034024</a:t>
            </a:r>
          </a:p>
        </p:txBody>
      </p:sp>
    </p:spTree>
    <p:extLst>
      <p:ext uri="{BB962C8B-B14F-4D97-AF65-F5344CB8AC3E}">
        <p14:creationId xmlns:p14="http://schemas.microsoft.com/office/powerpoint/2010/main" val="35419686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smtClean="0"/>
              <a:t>Pattern </a:t>
            </a:r>
            <a:r>
              <a:rPr lang="de-DE" dirty="0" err="1" smtClean="0"/>
              <a:t>simulation</a:t>
            </a:r>
            <a:r>
              <a:rPr lang="de-DE" dirty="0" smtClean="0"/>
              <a:t>:</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38</a:t>
            </a:fld>
            <a:endParaRPr lang="de-CH" dirty="0"/>
          </a:p>
        </p:txBody>
      </p:sp>
      <p:pic>
        <p:nvPicPr>
          <p:cNvPr id="8" name="Bild 7"/>
          <p:cNvPicPr>
            <a:picLocks noChangeAspect="1"/>
          </p:cNvPicPr>
          <p:nvPr/>
        </p:nvPicPr>
        <p:blipFill>
          <a:blip r:embed="rId2"/>
          <a:stretch>
            <a:fillRect/>
          </a:stretch>
        </p:blipFill>
        <p:spPr>
          <a:xfrm>
            <a:off x="683568" y="1052736"/>
            <a:ext cx="4135310" cy="4005064"/>
          </a:xfrm>
          <a:prstGeom prst="rect">
            <a:avLst/>
          </a:prstGeom>
        </p:spPr>
      </p:pic>
      <p:pic>
        <p:nvPicPr>
          <p:cNvPr id="9" name="Bild 8"/>
          <p:cNvPicPr>
            <a:picLocks noChangeAspect="1"/>
          </p:cNvPicPr>
          <p:nvPr/>
        </p:nvPicPr>
        <p:blipFill>
          <a:blip r:embed="rId3"/>
          <a:stretch>
            <a:fillRect/>
          </a:stretch>
        </p:blipFill>
        <p:spPr>
          <a:xfrm>
            <a:off x="5148064" y="1052736"/>
            <a:ext cx="3481149" cy="4437112"/>
          </a:xfrm>
          <a:prstGeom prst="rect">
            <a:avLst/>
          </a:prstGeom>
        </p:spPr>
      </p:pic>
      <p:sp>
        <p:nvSpPr>
          <p:cNvPr id="6" name="Textfeld 5"/>
          <p:cNvSpPr txBox="1"/>
          <p:nvPr/>
        </p:nvSpPr>
        <p:spPr>
          <a:xfrm>
            <a:off x="539552" y="5733256"/>
            <a:ext cx="914400" cy="914400"/>
          </a:xfrm>
          <a:prstGeom prst="rect">
            <a:avLst/>
          </a:prstGeom>
          <a:noFill/>
        </p:spPr>
        <p:txBody>
          <a:bodyPr wrap="none" lIns="0" tIns="0" rIns="0" bIns="0" rtlCol="0">
            <a:noAutofit/>
          </a:bodyPr>
          <a:lstStyle/>
          <a:p>
            <a:pPr>
              <a:lnSpc>
                <a:spcPts val="2200"/>
              </a:lnSpc>
            </a:pPr>
            <a:r>
              <a:rPr lang="de-DE" sz="1200" u="sng" dirty="0" smtClean="0">
                <a:hlinkClick r:id="rId4"/>
              </a:rPr>
              <a:t>https</a:t>
            </a:r>
            <a:r>
              <a:rPr lang="de-DE" sz="1200" u="sng" dirty="0">
                <a:hlinkClick r:id="rId4"/>
              </a:rPr>
              <a:t>://ipython-books.github.io/124-simulating-a-partial-differential-equation</a:t>
            </a:r>
            <a:r>
              <a:rPr lang="de-DE" sz="1200" u="sng" dirty="0" smtClean="0">
                <a:hlinkClick r:id="rId4"/>
              </a:rPr>
              <a:t>-</a:t>
            </a:r>
            <a:endParaRPr lang="de-DE" sz="1200" u="sng" dirty="0" smtClean="0"/>
          </a:p>
          <a:p>
            <a:pPr>
              <a:lnSpc>
                <a:spcPts val="2200"/>
              </a:lnSpc>
            </a:pPr>
            <a:r>
              <a:rPr lang="de-DE" sz="1200" u="sng" dirty="0" err="1" smtClean="0"/>
              <a:t>reaction</a:t>
            </a:r>
            <a:r>
              <a:rPr lang="de-DE" sz="1200" u="sng" dirty="0"/>
              <a:t>-diffusion-systems-and-turing-patterns/</a:t>
            </a:r>
          </a:p>
        </p:txBody>
      </p:sp>
      <p:sp>
        <p:nvSpPr>
          <p:cNvPr id="7" name="Textfeld 6"/>
          <p:cNvSpPr txBox="1"/>
          <p:nvPr/>
        </p:nvSpPr>
        <p:spPr>
          <a:xfrm>
            <a:off x="4045857" y="6277429"/>
            <a:ext cx="914400" cy="914400"/>
          </a:xfrm>
          <a:prstGeom prst="rect">
            <a:avLst/>
          </a:prstGeom>
          <a:noFill/>
        </p:spPr>
        <p:txBody>
          <a:bodyPr wrap="none" lIns="0" tIns="0" rIns="0" bIns="0" rtlCol="0">
            <a:noAutofit/>
          </a:bodyPr>
          <a:lstStyle/>
          <a:p>
            <a:pPr>
              <a:lnSpc>
                <a:spcPts val="2200"/>
              </a:lnSpc>
            </a:pPr>
            <a:endParaRPr lang="de-DE" dirty="0"/>
          </a:p>
        </p:txBody>
      </p:sp>
    </p:spTree>
    <p:extLst>
      <p:ext uri="{BB962C8B-B14F-4D97-AF65-F5344CB8AC3E}">
        <p14:creationId xmlns:p14="http://schemas.microsoft.com/office/powerpoint/2010/main" val="1311265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Excursion</a:t>
            </a:r>
            <a:r>
              <a:rPr lang="de-DE" dirty="0"/>
              <a:t>: Hydra</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39</a:t>
            </a:fld>
            <a:endParaRPr lang="de-C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642" y="1795321"/>
            <a:ext cx="4559412" cy="30411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5777" y="799808"/>
            <a:ext cx="3616423" cy="5032155"/>
          </a:xfrm>
          <a:prstGeom prst="rect">
            <a:avLst/>
          </a:prstGeom>
        </p:spPr>
      </p:pic>
    </p:spTree>
    <p:extLst>
      <p:ext uri="{BB962C8B-B14F-4D97-AF65-F5344CB8AC3E}">
        <p14:creationId xmlns:p14="http://schemas.microsoft.com/office/powerpoint/2010/main" val="4098623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Have</a:t>
            </a:r>
            <a:r>
              <a:rPr lang="de-DE" dirty="0"/>
              <a:t> </a:t>
            </a:r>
            <a:r>
              <a:rPr lang="de-DE" dirty="0" err="1"/>
              <a:t>you</a:t>
            </a:r>
            <a:r>
              <a:rPr lang="de-DE" dirty="0"/>
              <a:t> </a:t>
            </a:r>
            <a:r>
              <a:rPr lang="de-DE" dirty="0" err="1"/>
              <a:t>ever</a:t>
            </a:r>
            <a:r>
              <a:rPr lang="de-DE" dirty="0"/>
              <a:t> </a:t>
            </a:r>
            <a:r>
              <a:rPr lang="de-DE" dirty="0" err="1"/>
              <a:t>wondered</a:t>
            </a:r>
            <a:r>
              <a:rPr lang="de-DE" dirty="0"/>
              <a:t> </a:t>
            </a:r>
            <a:r>
              <a:rPr lang="de-DE" dirty="0" err="1"/>
              <a:t>how</a:t>
            </a:r>
            <a:r>
              <a:rPr lang="de-DE" dirty="0"/>
              <a:t> .... ?</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a:t>
            </a:fld>
            <a:endParaRPr lang="de-CH" dirty="0"/>
          </a:p>
        </p:txBody>
      </p:sp>
      <p:sp>
        <p:nvSpPr>
          <p:cNvPr id="6" name="Textfeld 5">
            <a:extLst>
              <a:ext uri="{FF2B5EF4-FFF2-40B4-BE49-F238E27FC236}">
                <a16:creationId xmlns:a16="http://schemas.microsoft.com/office/drawing/2014/main" xmlns="" id="{E7F4D349-C2CC-D843-B946-3E98BCDBB067}"/>
              </a:ext>
            </a:extLst>
          </p:cNvPr>
          <p:cNvSpPr txBox="1"/>
          <p:nvPr/>
        </p:nvSpPr>
        <p:spPr>
          <a:xfrm>
            <a:off x="3268639" y="5213445"/>
            <a:ext cx="0" cy="0"/>
          </a:xfrm>
          <a:prstGeom prst="rect">
            <a:avLst/>
          </a:prstGeom>
          <a:noFill/>
        </p:spPr>
        <p:txBody>
          <a:bodyPr wrap="none" lIns="0" tIns="0" rIns="0" bIns="0" rtlCol="0">
            <a:noAutofit/>
          </a:bodyPr>
          <a:lstStyle/>
          <a:p>
            <a:pPr>
              <a:lnSpc>
                <a:spcPts val="2200"/>
              </a:lnSpc>
            </a:pPr>
            <a:endParaRPr lang="de-DE" dirty="0"/>
          </a:p>
        </p:txBody>
      </p:sp>
      <p:sp>
        <p:nvSpPr>
          <p:cNvPr id="7" name="Textfeld 6">
            <a:extLst>
              <a:ext uri="{FF2B5EF4-FFF2-40B4-BE49-F238E27FC236}">
                <a16:creationId xmlns:a16="http://schemas.microsoft.com/office/drawing/2014/main" xmlns="" id="{1D651873-1547-BF4E-AAFB-5F075F7060EA}"/>
              </a:ext>
            </a:extLst>
          </p:cNvPr>
          <p:cNvSpPr txBox="1"/>
          <p:nvPr/>
        </p:nvSpPr>
        <p:spPr>
          <a:xfrm>
            <a:off x="3203600" y="3061560"/>
            <a:ext cx="4792272" cy="2844534"/>
          </a:xfrm>
          <a:prstGeom prst="rect">
            <a:avLst/>
          </a:prstGeom>
          <a:noFill/>
        </p:spPr>
        <p:txBody>
          <a:bodyPr wrap="square" lIns="0" tIns="0" rIns="0" bIns="0" rtlCol="0">
            <a:noAutofit/>
          </a:bodyPr>
          <a:lstStyle/>
          <a:p>
            <a:endParaRPr lang="de-CH" dirty="0">
              <a:hlinkClick r:id="rId2"/>
            </a:endParaRPr>
          </a:p>
          <a:p>
            <a:r>
              <a:rPr lang="de-CH" dirty="0">
                <a:hlinkClick r:id="rId2"/>
              </a:rPr>
              <a:t>900 × 900</a:t>
            </a:r>
          </a:p>
          <a:p>
            <a:pPr marL="285750" indent="-285750">
              <a:lnSpc>
                <a:spcPts val="2200"/>
              </a:lnSpc>
              <a:buFont typeface="Arial" panose="020B0604020202020204" pitchFamily="34" charset="0"/>
              <a:buChar char="•"/>
            </a:pPr>
            <a:endParaRPr lang="de-CH" dirty="0"/>
          </a:p>
        </p:txBody>
      </p:sp>
      <p:pic>
        <p:nvPicPr>
          <p:cNvPr id="8" name="Grafik 7">
            <a:extLst>
              <a:ext uri="{FF2B5EF4-FFF2-40B4-BE49-F238E27FC236}">
                <a16:creationId xmlns:a16="http://schemas.microsoft.com/office/drawing/2014/main" xmlns="" id="{31DE9364-EE77-1D4F-A277-4BD11B43A33A}"/>
              </a:ext>
            </a:extLst>
          </p:cNvPr>
          <p:cNvPicPr>
            <a:picLocks noChangeAspect="1"/>
          </p:cNvPicPr>
          <p:nvPr/>
        </p:nvPicPr>
        <p:blipFill>
          <a:blip r:embed="rId3"/>
          <a:stretch>
            <a:fillRect/>
          </a:stretch>
        </p:blipFill>
        <p:spPr>
          <a:xfrm>
            <a:off x="431800" y="1069677"/>
            <a:ext cx="4716069" cy="2639024"/>
          </a:xfrm>
          <a:prstGeom prst="rect">
            <a:avLst/>
          </a:prstGeom>
          <a:ln w="19050">
            <a:solidFill>
              <a:schemeClr val="accent1"/>
            </a:solidFill>
          </a:ln>
        </p:spPr>
      </p:pic>
      <p:pic>
        <p:nvPicPr>
          <p:cNvPr id="1026" name="Picture 2" descr="Steppenzebra der Unterart Burchell-Zebra (Equus quagga burchelli) im Etosha-Nationalpark">
            <a:extLst>
              <a:ext uri="{FF2B5EF4-FFF2-40B4-BE49-F238E27FC236}">
                <a16:creationId xmlns:a16="http://schemas.microsoft.com/office/drawing/2014/main" xmlns="" id="{C373D29A-784E-8748-AEA6-FA187F4D1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936" y="2677751"/>
            <a:ext cx="4524264" cy="3391627"/>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1">
            <a:extLst>
              <a:ext uri="{FF2B5EF4-FFF2-40B4-BE49-F238E27FC236}">
                <a16:creationId xmlns:a16="http://schemas.microsoft.com/office/drawing/2014/main" xmlns="" id="{2D37FAB0-CEC5-CF4A-8785-30A809D6E68C}"/>
              </a:ext>
            </a:extLst>
          </p:cNvPr>
          <p:cNvSpPr txBox="1">
            <a:spLocks/>
          </p:cNvSpPr>
          <p:nvPr/>
        </p:nvSpPr>
        <p:spPr>
          <a:xfrm>
            <a:off x="5599736" y="1229686"/>
            <a:ext cx="2968708" cy="1465577"/>
          </a:xfrm>
          <a:prstGeom prst="rect">
            <a:avLst/>
          </a:prstGeom>
        </p:spPr>
        <p:txBody>
          <a:bodyPr vert="horz" lIns="0" tIns="0" rIns="0" bIns="0" rtlCol="0" anchor="t" anchorCtr="0">
            <a:noAutofit/>
          </a:bodyPr>
          <a:lstStyle>
            <a:lvl1pPr algn="l" defTabSz="914400" rtl="0" eaLnBrk="1" latinLnBrk="0" hangingPunct="1">
              <a:lnSpc>
                <a:spcPts val="2500"/>
              </a:lnSpc>
              <a:spcBef>
                <a:spcPct val="0"/>
              </a:spcBef>
              <a:buNone/>
              <a:defRPr sz="2300" b="1" kern="1200">
                <a:solidFill>
                  <a:schemeClr val="tx1"/>
                </a:solidFill>
                <a:latin typeface="+mj-lt"/>
                <a:ea typeface="+mj-ea"/>
                <a:cs typeface="+mj-cs"/>
              </a:defRPr>
            </a:lvl1pPr>
          </a:lstStyle>
          <a:p>
            <a:r>
              <a:rPr lang="de-DE" dirty="0"/>
              <a:t>... </a:t>
            </a:r>
            <a:r>
              <a:rPr lang="de-DE" dirty="0" err="1"/>
              <a:t>animals</a:t>
            </a:r>
            <a:r>
              <a:rPr lang="de-DE" dirty="0"/>
              <a:t> </a:t>
            </a:r>
            <a:r>
              <a:rPr lang="de-DE" dirty="0" err="1"/>
              <a:t>get</a:t>
            </a:r>
            <a:r>
              <a:rPr lang="de-DE" dirty="0"/>
              <a:t> </a:t>
            </a:r>
            <a:r>
              <a:rPr lang="de-DE" dirty="0" err="1"/>
              <a:t>their</a:t>
            </a:r>
            <a:r>
              <a:rPr lang="de-DE" dirty="0"/>
              <a:t> </a:t>
            </a:r>
            <a:r>
              <a:rPr lang="de-DE" dirty="0" err="1"/>
              <a:t>patterns</a:t>
            </a:r>
            <a:r>
              <a:rPr lang="de-DE" dirty="0"/>
              <a:t>?</a:t>
            </a:r>
          </a:p>
        </p:txBody>
      </p:sp>
    </p:spTree>
    <p:extLst>
      <p:ext uri="{BB962C8B-B14F-4D97-AF65-F5344CB8AC3E}">
        <p14:creationId xmlns:p14="http://schemas.microsoft.com/office/powerpoint/2010/main" val="39717017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Excursion</a:t>
            </a:r>
            <a:r>
              <a:rPr lang="de-DE" dirty="0"/>
              <a:t>: Hydra</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40</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484784"/>
            <a:ext cx="8280400" cy="3382790"/>
          </a:xfrm>
          <a:prstGeom prst="rect">
            <a:avLst/>
          </a:prstGeom>
        </p:spPr>
      </p:pic>
      <p:sp>
        <p:nvSpPr>
          <p:cNvPr id="7" name="TextBox 6"/>
          <p:cNvSpPr txBox="1"/>
          <p:nvPr/>
        </p:nvSpPr>
        <p:spPr>
          <a:xfrm>
            <a:off x="539552" y="5191609"/>
            <a:ext cx="914400" cy="1240023"/>
          </a:xfrm>
          <a:prstGeom prst="rect">
            <a:avLst/>
          </a:prstGeom>
          <a:noFill/>
        </p:spPr>
        <p:txBody>
          <a:bodyPr wrap="none" lIns="0" tIns="0" rIns="0" bIns="0" rtlCol="0">
            <a:noAutofit/>
          </a:bodyPr>
          <a:lstStyle/>
          <a:p>
            <a:pPr>
              <a:lnSpc>
                <a:spcPts val="2200"/>
              </a:lnSpc>
            </a:pPr>
            <a:r>
              <a:rPr lang="de-CH" dirty="0"/>
              <a:t>https://www.ncbi.nlm.nih.gov/pmc/articles/PMC3363033/</a:t>
            </a:r>
          </a:p>
        </p:txBody>
      </p:sp>
    </p:spTree>
    <p:extLst>
      <p:ext uri="{BB962C8B-B14F-4D97-AF65-F5344CB8AC3E}">
        <p14:creationId xmlns:p14="http://schemas.microsoft.com/office/powerpoint/2010/main" val="3296687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Excursion</a:t>
            </a:r>
            <a:r>
              <a:rPr lang="de-DE" dirty="0"/>
              <a:t>: Hydra</a:t>
            </a:r>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41</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340768"/>
            <a:ext cx="8280400" cy="3683080"/>
          </a:xfrm>
          <a:prstGeom prst="rect">
            <a:avLst/>
          </a:prstGeom>
        </p:spPr>
      </p:pic>
      <p:sp>
        <p:nvSpPr>
          <p:cNvPr id="7" name="TextBox 6"/>
          <p:cNvSpPr txBox="1"/>
          <p:nvPr/>
        </p:nvSpPr>
        <p:spPr>
          <a:xfrm>
            <a:off x="539552" y="5301208"/>
            <a:ext cx="914400" cy="1130424"/>
          </a:xfrm>
          <a:prstGeom prst="rect">
            <a:avLst/>
          </a:prstGeom>
          <a:noFill/>
        </p:spPr>
        <p:txBody>
          <a:bodyPr wrap="none" lIns="0" tIns="0" rIns="0" bIns="0" rtlCol="0">
            <a:noAutofit/>
          </a:bodyPr>
          <a:lstStyle/>
          <a:p>
            <a:pPr>
              <a:lnSpc>
                <a:spcPts val="2200"/>
              </a:lnSpc>
            </a:pPr>
            <a:r>
              <a:rPr lang="de-CH" dirty="0"/>
              <a:t>https://www.ncbi.nlm.nih.gov/pmc/articles/PMC3363033/</a:t>
            </a:r>
          </a:p>
        </p:txBody>
      </p:sp>
    </p:spTree>
    <p:extLst>
      <p:ext uri="{BB962C8B-B14F-4D97-AF65-F5344CB8AC3E}">
        <p14:creationId xmlns:p14="http://schemas.microsoft.com/office/powerpoint/2010/main" val="73726878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Research </a:t>
            </a:r>
            <a:r>
              <a:rPr lang="de-CH" dirty="0" err="1"/>
              <a:t>today</a:t>
            </a:r>
            <a:r>
              <a:rPr lang="de-CH" dirty="0"/>
              <a:t>: </a:t>
            </a:r>
            <a:r>
              <a:rPr lang="de-CH" dirty="0" err="1"/>
              <a:t>Crowd</a:t>
            </a:r>
            <a:r>
              <a:rPr lang="de-CH" dirty="0"/>
              <a:t> Simulation</a:t>
            </a:r>
            <a:br>
              <a:rPr lang="de-CH" dirty="0"/>
            </a:b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42</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806980"/>
            <a:ext cx="7030431" cy="4982270"/>
          </a:xfrm>
          <a:prstGeom prst="rect">
            <a:avLst/>
          </a:prstGeom>
        </p:spPr>
      </p:pic>
      <p:sp>
        <p:nvSpPr>
          <p:cNvPr id="7" name="TextBox 6"/>
          <p:cNvSpPr txBox="1"/>
          <p:nvPr/>
        </p:nvSpPr>
        <p:spPr>
          <a:xfrm>
            <a:off x="536994" y="5910629"/>
            <a:ext cx="914400" cy="799529"/>
          </a:xfrm>
          <a:prstGeom prst="rect">
            <a:avLst/>
          </a:prstGeom>
          <a:noFill/>
        </p:spPr>
        <p:txBody>
          <a:bodyPr wrap="none" lIns="0" tIns="0" rIns="0" bIns="0" rtlCol="0">
            <a:noAutofit/>
          </a:bodyPr>
          <a:lstStyle/>
          <a:p>
            <a:pPr>
              <a:lnSpc>
                <a:spcPts val="2200"/>
              </a:lnSpc>
            </a:pPr>
            <a:r>
              <a:rPr lang="en-US" dirty="0"/>
              <a:t>Webster and </a:t>
            </a:r>
            <a:r>
              <a:rPr lang="en-US" dirty="0" smtClean="0"/>
              <a:t>Amos</a:t>
            </a:r>
            <a:endParaRPr lang="de-CH" dirty="0"/>
          </a:p>
        </p:txBody>
      </p:sp>
    </p:spTree>
    <p:extLst>
      <p:ext uri="{BB962C8B-B14F-4D97-AF65-F5344CB8AC3E}">
        <p14:creationId xmlns:p14="http://schemas.microsoft.com/office/powerpoint/2010/main" val="33446991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a:t>Impact </a:t>
            </a:r>
            <a:r>
              <a:rPr lang="de-DE" dirty="0" err="1"/>
              <a:t>today</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43</a:t>
            </a:fld>
            <a:endParaRPr lang="de-CH" dirty="0"/>
          </a:p>
        </p:txBody>
      </p:sp>
      <p:pic>
        <p:nvPicPr>
          <p:cNvPr id="6" name="Grafik 5">
            <a:extLst>
              <a:ext uri="{FF2B5EF4-FFF2-40B4-BE49-F238E27FC236}">
                <a16:creationId xmlns:a16="http://schemas.microsoft.com/office/drawing/2014/main" xmlns="" id="{E5BADD5B-39D2-7C41-AEDE-AF5286E1F526}"/>
              </a:ext>
            </a:extLst>
          </p:cNvPr>
          <p:cNvPicPr>
            <a:picLocks noChangeAspect="1"/>
          </p:cNvPicPr>
          <p:nvPr/>
        </p:nvPicPr>
        <p:blipFill>
          <a:blip r:embed="rId2"/>
          <a:stretch>
            <a:fillRect/>
          </a:stretch>
        </p:blipFill>
        <p:spPr>
          <a:xfrm>
            <a:off x="263338" y="1602441"/>
            <a:ext cx="6424942" cy="4479776"/>
          </a:xfrm>
          <a:prstGeom prst="rect">
            <a:avLst/>
          </a:prstGeom>
        </p:spPr>
      </p:pic>
    </p:spTree>
    <p:extLst>
      <p:ext uri="{BB962C8B-B14F-4D97-AF65-F5344CB8AC3E}">
        <p14:creationId xmlns:p14="http://schemas.microsoft.com/office/powerpoint/2010/main" val="1946314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a:t>Impact </a:t>
            </a:r>
            <a:r>
              <a:rPr lang="de-DE" dirty="0" err="1"/>
              <a:t>today</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44</a:t>
            </a:fld>
            <a:endParaRPr lang="de-CH" dirty="0"/>
          </a:p>
        </p:txBody>
      </p:sp>
      <p:pic>
        <p:nvPicPr>
          <p:cNvPr id="8" name="Grafik 7">
            <a:extLst>
              <a:ext uri="{FF2B5EF4-FFF2-40B4-BE49-F238E27FC236}">
                <a16:creationId xmlns:a16="http://schemas.microsoft.com/office/drawing/2014/main" xmlns="" id="{BD0DF124-5FEC-C040-870E-E03CECD38B7A}"/>
              </a:ext>
            </a:extLst>
          </p:cNvPr>
          <p:cNvPicPr>
            <a:picLocks noChangeAspect="1"/>
          </p:cNvPicPr>
          <p:nvPr/>
        </p:nvPicPr>
        <p:blipFill>
          <a:blip r:embed="rId2"/>
          <a:stretch>
            <a:fillRect/>
          </a:stretch>
        </p:blipFill>
        <p:spPr>
          <a:xfrm>
            <a:off x="263338" y="1602441"/>
            <a:ext cx="6424942" cy="4479776"/>
          </a:xfrm>
          <a:prstGeom prst="rect">
            <a:avLst/>
          </a:prstGeom>
        </p:spPr>
      </p:pic>
      <p:pic>
        <p:nvPicPr>
          <p:cNvPr id="7" name="Grafik 6">
            <a:extLst>
              <a:ext uri="{FF2B5EF4-FFF2-40B4-BE49-F238E27FC236}">
                <a16:creationId xmlns:a16="http://schemas.microsoft.com/office/drawing/2014/main" xmlns="" id="{4533B123-7119-A540-845A-421CDBE79F57}"/>
              </a:ext>
            </a:extLst>
          </p:cNvPr>
          <p:cNvPicPr>
            <a:picLocks noChangeAspect="1"/>
          </p:cNvPicPr>
          <p:nvPr/>
        </p:nvPicPr>
        <p:blipFill>
          <a:blip r:embed="rId3"/>
          <a:stretch>
            <a:fillRect/>
          </a:stretch>
        </p:blipFill>
        <p:spPr>
          <a:xfrm rot="19750566">
            <a:off x="331845" y="2443042"/>
            <a:ext cx="8407400" cy="1651000"/>
          </a:xfrm>
          <a:prstGeom prst="rect">
            <a:avLst/>
          </a:prstGeom>
          <a:ln w="19050">
            <a:solidFill>
              <a:schemeClr val="accent1"/>
            </a:solidFill>
          </a:ln>
        </p:spPr>
      </p:pic>
    </p:spTree>
    <p:extLst>
      <p:ext uri="{BB962C8B-B14F-4D97-AF65-F5344CB8AC3E}">
        <p14:creationId xmlns:p14="http://schemas.microsoft.com/office/powerpoint/2010/main" val="20683093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a:t>Impact </a:t>
            </a:r>
            <a:r>
              <a:rPr lang="de-DE" dirty="0" err="1"/>
              <a:t>today</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pic>
        <p:nvPicPr>
          <p:cNvPr id="9" name="Grafik 8">
            <a:extLst>
              <a:ext uri="{FF2B5EF4-FFF2-40B4-BE49-F238E27FC236}">
                <a16:creationId xmlns:a16="http://schemas.microsoft.com/office/drawing/2014/main" xmlns="" id="{4362D3E8-EA55-FE4E-B8AD-F4D372001262}"/>
              </a:ext>
            </a:extLst>
          </p:cNvPr>
          <p:cNvPicPr>
            <a:picLocks noChangeAspect="1"/>
          </p:cNvPicPr>
          <p:nvPr/>
        </p:nvPicPr>
        <p:blipFill>
          <a:blip r:embed="rId2"/>
          <a:stretch>
            <a:fillRect/>
          </a:stretch>
        </p:blipFill>
        <p:spPr>
          <a:xfrm>
            <a:off x="263338" y="1602441"/>
            <a:ext cx="6424942" cy="4479776"/>
          </a:xfrm>
          <a:prstGeom prst="rect">
            <a:avLst/>
          </a:prstGeom>
        </p:spPr>
      </p:pic>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45</a:t>
            </a:fld>
            <a:endParaRPr lang="de-CH" dirty="0"/>
          </a:p>
        </p:txBody>
      </p:sp>
      <p:pic>
        <p:nvPicPr>
          <p:cNvPr id="7" name="Grafik 6">
            <a:extLst>
              <a:ext uri="{FF2B5EF4-FFF2-40B4-BE49-F238E27FC236}">
                <a16:creationId xmlns:a16="http://schemas.microsoft.com/office/drawing/2014/main" xmlns="" id="{4533B123-7119-A540-845A-421CDBE79F57}"/>
              </a:ext>
            </a:extLst>
          </p:cNvPr>
          <p:cNvPicPr>
            <a:picLocks noChangeAspect="1"/>
          </p:cNvPicPr>
          <p:nvPr/>
        </p:nvPicPr>
        <p:blipFill>
          <a:blip r:embed="rId3"/>
          <a:stretch>
            <a:fillRect/>
          </a:stretch>
        </p:blipFill>
        <p:spPr>
          <a:xfrm rot="19750566">
            <a:off x="331845" y="2443042"/>
            <a:ext cx="8407400" cy="1651000"/>
          </a:xfrm>
          <a:prstGeom prst="rect">
            <a:avLst/>
          </a:prstGeom>
          <a:ln w="19050">
            <a:solidFill>
              <a:schemeClr val="accent1"/>
            </a:solidFill>
          </a:ln>
        </p:spPr>
      </p:pic>
      <p:pic>
        <p:nvPicPr>
          <p:cNvPr id="8" name="Grafik 7">
            <a:extLst>
              <a:ext uri="{FF2B5EF4-FFF2-40B4-BE49-F238E27FC236}">
                <a16:creationId xmlns:a16="http://schemas.microsoft.com/office/drawing/2014/main" xmlns="" id="{74D606C2-56AC-8943-9A21-7FACA0A1F3BB}"/>
              </a:ext>
            </a:extLst>
          </p:cNvPr>
          <p:cNvPicPr>
            <a:picLocks noChangeAspect="1"/>
          </p:cNvPicPr>
          <p:nvPr/>
        </p:nvPicPr>
        <p:blipFill>
          <a:blip r:embed="rId4"/>
          <a:stretch>
            <a:fillRect/>
          </a:stretch>
        </p:blipFill>
        <p:spPr>
          <a:xfrm rot="758061">
            <a:off x="254000" y="2038350"/>
            <a:ext cx="8636000" cy="2781300"/>
          </a:xfrm>
          <a:prstGeom prst="rect">
            <a:avLst/>
          </a:prstGeom>
          <a:ln w="19050">
            <a:solidFill>
              <a:schemeClr val="accent1"/>
            </a:solidFill>
          </a:ln>
        </p:spPr>
      </p:pic>
    </p:spTree>
    <p:extLst>
      <p:ext uri="{BB962C8B-B14F-4D97-AF65-F5344CB8AC3E}">
        <p14:creationId xmlns:p14="http://schemas.microsoft.com/office/powerpoint/2010/main" val="33946270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Take Home</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46</a:t>
            </a:fld>
            <a:endParaRPr lang="de-CH" dirty="0"/>
          </a:p>
        </p:txBody>
      </p:sp>
      <p:pic>
        <p:nvPicPr>
          <p:cNvPr id="7" name="Grafik 6">
            <a:extLst>
              <a:ext uri="{FF2B5EF4-FFF2-40B4-BE49-F238E27FC236}">
                <a16:creationId xmlns:a16="http://schemas.microsoft.com/office/drawing/2014/main" xmlns="" id="{3B673AD3-C8EB-084A-85F9-B70A9053A389}"/>
              </a:ext>
            </a:extLst>
          </p:cNvPr>
          <p:cNvPicPr>
            <a:picLocks noChangeAspect="1"/>
          </p:cNvPicPr>
          <p:nvPr/>
        </p:nvPicPr>
        <p:blipFill>
          <a:blip r:embed="rId2"/>
          <a:stretch>
            <a:fillRect/>
          </a:stretch>
        </p:blipFill>
        <p:spPr>
          <a:xfrm>
            <a:off x="431800" y="1069677"/>
            <a:ext cx="4716069" cy="2639024"/>
          </a:xfrm>
          <a:prstGeom prst="rect">
            <a:avLst/>
          </a:prstGeom>
          <a:ln w="19050">
            <a:solidFill>
              <a:schemeClr val="accent1"/>
            </a:solidFill>
          </a:ln>
        </p:spPr>
      </p:pic>
      <p:pic>
        <p:nvPicPr>
          <p:cNvPr id="8" name="Picture 5">
            <a:extLst>
              <a:ext uri="{FF2B5EF4-FFF2-40B4-BE49-F238E27FC236}">
                <a16:creationId xmlns:a16="http://schemas.microsoft.com/office/drawing/2014/main" xmlns="" id="{B6F3968D-EF42-994F-AF6C-00199C4154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4984" y="3861048"/>
            <a:ext cx="3537216" cy="2359323"/>
          </a:xfrm>
          <a:prstGeom prst="rect">
            <a:avLst/>
          </a:prstGeom>
          <a:ln w="19050">
            <a:solidFill>
              <a:schemeClr val="accent1"/>
            </a:solidFill>
          </a:ln>
        </p:spPr>
      </p:pic>
    </p:spTree>
    <p:extLst>
      <p:ext uri="{BB962C8B-B14F-4D97-AF65-F5344CB8AC3E}">
        <p14:creationId xmlns:p14="http://schemas.microsoft.com/office/powerpoint/2010/main" val="27446012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Take Home</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47</a:t>
            </a:fld>
            <a:endParaRPr lang="de-CH" dirty="0"/>
          </a:p>
        </p:txBody>
      </p:sp>
      <p:sp>
        <p:nvSpPr>
          <p:cNvPr id="6" name="Textfeld 5">
            <a:extLst>
              <a:ext uri="{FF2B5EF4-FFF2-40B4-BE49-F238E27FC236}">
                <a16:creationId xmlns:a16="http://schemas.microsoft.com/office/drawing/2014/main" xmlns="" id="{EEA914D6-8B7B-F241-A8A6-6ACE549AD385}"/>
              </a:ext>
            </a:extLst>
          </p:cNvPr>
          <p:cNvSpPr txBox="1"/>
          <p:nvPr/>
        </p:nvSpPr>
        <p:spPr>
          <a:xfrm>
            <a:off x="431800" y="1484784"/>
            <a:ext cx="7740600" cy="3456384"/>
          </a:xfrm>
          <a:prstGeom prst="rect">
            <a:avLst/>
          </a:prstGeom>
          <a:noFill/>
        </p:spPr>
        <p:txBody>
          <a:bodyPr wrap="square" lIns="0" tIns="0" rIns="0" bIns="0" rtlCol="0">
            <a:noAutofit/>
          </a:bodyPr>
          <a:lstStyle/>
          <a:p>
            <a:pPr marL="285750" indent="-285750">
              <a:lnSpc>
                <a:spcPts val="2200"/>
              </a:lnSpc>
              <a:buFontTx/>
              <a:buChar char="-"/>
            </a:pPr>
            <a:r>
              <a:rPr lang="en-US" dirty="0"/>
              <a:t>Pioneering paper</a:t>
            </a:r>
          </a:p>
          <a:p>
            <a:pPr marL="285750" indent="-285750">
              <a:lnSpc>
                <a:spcPts val="2200"/>
              </a:lnSpc>
              <a:buFontTx/>
              <a:buChar char="-"/>
            </a:pPr>
            <a:endParaRPr lang="en-US" dirty="0"/>
          </a:p>
          <a:p>
            <a:pPr marL="285750" indent="-285750">
              <a:lnSpc>
                <a:spcPts val="2200"/>
              </a:lnSpc>
              <a:buFontTx/>
              <a:buChar char="-"/>
            </a:pPr>
            <a:r>
              <a:rPr lang="en-US" dirty="0"/>
              <a:t>No understanding of the paper in the beginning</a:t>
            </a:r>
          </a:p>
          <a:p>
            <a:pPr marL="285750" indent="-285750">
              <a:lnSpc>
                <a:spcPts val="2200"/>
              </a:lnSpc>
              <a:buFontTx/>
              <a:buChar char="-"/>
            </a:pPr>
            <a:endParaRPr lang="en-US" dirty="0"/>
          </a:p>
          <a:p>
            <a:pPr marL="285750" indent="-285750">
              <a:lnSpc>
                <a:spcPts val="2200"/>
              </a:lnSpc>
              <a:buFontTx/>
              <a:buChar char="-"/>
            </a:pPr>
            <a:r>
              <a:rPr lang="en-US" dirty="0"/>
              <a:t>Adaptions needed (food for thought)</a:t>
            </a:r>
          </a:p>
          <a:p>
            <a:pPr marL="285750" indent="-285750">
              <a:lnSpc>
                <a:spcPts val="2200"/>
              </a:lnSpc>
              <a:buFontTx/>
              <a:buChar char="-"/>
            </a:pPr>
            <a:endParaRPr lang="en-US" dirty="0"/>
          </a:p>
          <a:p>
            <a:pPr marL="285750" indent="-285750">
              <a:lnSpc>
                <a:spcPts val="2200"/>
              </a:lnSpc>
              <a:buFontTx/>
              <a:buChar char="-"/>
            </a:pPr>
            <a:r>
              <a:rPr lang="en-US" dirty="0"/>
              <a:t>Mathematic models (not always biologically correct)</a:t>
            </a:r>
          </a:p>
          <a:p>
            <a:pPr marL="285750" indent="-285750">
              <a:lnSpc>
                <a:spcPts val="2200"/>
              </a:lnSpc>
              <a:buFontTx/>
              <a:buChar char="-"/>
            </a:pPr>
            <a:endParaRPr lang="en-US" dirty="0"/>
          </a:p>
          <a:p>
            <a:pPr marL="285750" indent="-285750">
              <a:lnSpc>
                <a:spcPts val="2200"/>
              </a:lnSpc>
              <a:buFontTx/>
              <a:buChar char="-"/>
            </a:pPr>
            <a:r>
              <a:rPr lang="en-US" dirty="0"/>
              <a:t>Few references</a:t>
            </a:r>
          </a:p>
        </p:txBody>
      </p:sp>
    </p:spTree>
    <p:extLst>
      <p:ext uri="{BB962C8B-B14F-4D97-AF65-F5344CB8AC3E}">
        <p14:creationId xmlns:p14="http://schemas.microsoft.com/office/powerpoint/2010/main" val="49968131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DE" dirty="0" err="1"/>
              <a:t>Sources</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48</a:t>
            </a:fld>
            <a:endParaRPr lang="de-CH" dirty="0"/>
          </a:p>
        </p:txBody>
      </p:sp>
      <p:sp>
        <p:nvSpPr>
          <p:cNvPr id="6" name="Textfeld 5">
            <a:extLst>
              <a:ext uri="{FF2B5EF4-FFF2-40B4-BE49-F238E27FC236}">
                <a16:creationId xmlns:a16="http://schemas.microsoft.com/office/drawing/2014/main" xmlns="" id="{42800773-AE8D-6849-A1F9-CDF6079B3DC3}"/>
              </a:ext>
            </a:extLst>
          </p:cNvPr>
          <p:cNvSpPr txBox="1"/>
          <p:nvPr/>
        </p:nvSpPr>
        <p:spPr>
          <a:xfrm flipH="1">
            <a:off x="432584" y="1160748"/>
            <a:ext cx="8279616" cy="5292439"/>
          </a:xfrm>
          <a:prstGeom prst="rect">
            <a:avLst/>
          </a:prstGeom>
          <a:noFill/>
        </p:spPr>
        <p:txBody>
          <a:bodyPr wrap="none" lIns="0" tIns="0" rIns="0" bIns="0" rtlCol="0">
            <a:noAutofit/>
          </a:bodyPr>
          <a:lstStyle/>
          <a:p>
            <a:pPr>
              <a:lnSpc>
                <a:spcPct val="200000"/>
              </a:lnSpc>
            </a:pPr>
            <a:r>
              <a:rPr lang="de-DE" sz="1200" dirty="0">
                <a:hlinkClick r:id="rId2"/>
              </a:rPr>
              <a:t>http://www.bbaw.de/Mitglieder/MitgliedDetails?fm_id=407</a:t>
            </a:r>
            <a:endParaRPr lang="de-DE" sz="1200" dirty="0">
              <a:hlinkClick r:id="rId3"/>
            </a:endParaRPr>
          </a:p>
          <a:p>
            <a:pPr>
              <a:lnSpc>
                <a:spcPct val="200000"/>
              </a:lnSpc>
            </a:pPr>
            <a:r>
              <a:rPr lang="de-DE" sz="1200" dirty="0">
                <a:hlinkClick r:id="rId3"/>
              </a:rPr>
              <a:t>https://www.biography.com/scientist/alan-turing</a:t>
            </a:r>
            <a:endParaRPr lang="de-DE" sz="1200" dirty="0"/>
          </a:p>
          <a:p>
            <a:pPr>
              <a:lnSpc>
                <a:spcPct val="200000"/>
              </a:lnSpc>
            </a:pPr>
            <a:r>
              <a:rPr lang="de-DE" sz="1200" dirty="0">
                <a:hlinkClick r:id="rId4"/>
              </a:rPr>
              <a:t>https://www.britannica.com/biography/Alan-Turing</a:t>
            </a:r>
            <a:endParaRPr lang="de-DE" sz="1200" dirty="0"/>
          </a:p>
          <a:p>
            <a:pPr>
              <a:lnSpc>
                <a:spcPct val="200000"/>
              </a:lnSpc>
            </a:pPr>
            <a:r>
              <a:rPr lang="de-DE" sz="1200" dirty="0">
                <a:hlinkClick r:id="rId5"/>
              </a:rPr>
              <a:t>https://dev.biologists.org/content/143/8/1231</a:t>
            </a:r>
            <a:endParaRPr lang="de-DE" sz="1200" dirty="0"/>
          </a:p>
          <a:p>
            <a:pPr>
              <a:lnSpc>
                <a:spcPct val="200000"/>
              </a:lnSpc>
            </a:pPr>
            <a:r>
              <a:rPr lang="de-DE" sz="1200" dirty="0">
                <a:hlinkClick r:id="rId6"/>
              </a:rPr>
              <a:t>https://www.ncbi.nlm.nih.gov/pmc/articles/PMC3363033</a:t>
            </a:r>
            <a:endParaRPr lang="de-DE" sz="1200" dirty="0"/>
          </a:p>
          <a:p>
            <a:pPr>
              <a:lnSpc>
                <a:spcPct val="200000"/>
              </a:lnSpc>
            </a:pPr>
            <a:r>
              <a:rPr lang="de-DE" sz="1200" dirty="0">
                <a:hlinkClick r:id="rId7"/>
              </a:rPr>
              <a:t>https://phys.org/news/2014-07-mathematical-theory-alan-turing-formation.html</a:t>
            </a:r>
            <a:endParaRPr lang="de-DE" sz="1200" dirty="0"/>
          </a:p>
          <a:p>
            <a:pPr>
              <a:lnSpc>
                <a:spcPct val="200000"/>
              </a:lnSpc>
            </a:pPr>
            <a:r>
              <a:rPr lang="de-DE" sz="1200" dirty="0">
                <a:hlinkClick r:id="rId8"/>
              </a:rPr>
              <a:t>https://www.researchgate.net/figure/Typical-Turing-patterns-of-N-in-model-4-with-parameters-</a:t>
            </a:r>
          </a:p>
          <a:p>
            <a:pPr>
              <a:lnSpc>
                <a:spcPct val="200000"/>
              </a:lnSpc>
            </a:pPr>
            <a:r>
              <a:rPr lang="de-DE" sz="1200" dirty="0">
                <a:hlinkClick r:id="rId8"/>
              </a:rPr>
              <a:t>b-0-25-g-0-50-d-1-0_fig2_231021430</a:t>
            </a:r>
            <a:endParaRPr lang="de-DE" sz="1200" dirty="0">
              <a:hlinkClick r:id="rId9"/>
            </a:endParaRPr>
          </a:p>
          <a:p>
            <a:pPr>
              <a:lnSpc>
                <a:spcPct val="200000"/>
              </a:lnSpc>
            </a:pPr>
            <a:r>
              <a:rPr lang="de-DE" sz="1200" dirty="0">
                <a:hlinkClick r:id="rId9"/>
              </a:rPr>
              <a:t>https://science.sciencemag.org/content/337/6100/1289</a:t>
            </a:r>
            <a:endParaRPr lang="de-DE" sz="1200" dirty="0"/>
          </a:p>
          <a:p>
            <a:pPr>
              <a:lnSpc>
                <a:spcPct val="200000"/>
              </a:lnSpc>
            </a:pPr>
            <a:r>
              <a:rPr lang="de-DE" sz="1200" dirty="0">
                <a:hlinkClick r:id="rId10"/>
              </a:rPr>
              <a:t>https://www.turing.org.uk/</a:t>
            </a:r>
            <a:endParaRPr lang="de-DE" sz="1200" dirty="0"/>
          </a:p>
          <a:p>
            <a:pPr>
              <a:lnSpc>
                <a:spcPct val="200000"/>
              </a:lnSpc>
            </a:pPr>
            <a:r>
              <a:rPr lang="de-DE" sz="1200" dirty="0">
                <a:hlinkClick r:id="rId11"/>
              </a:rPr>
              <a:t>https://en.wikipedia.org/wiki/Alan_Turing</a:t>
            </a:r>
            <a:endParaRPr lang="de-DE" sz="1200" dirty="0"/>
          </a:p>
          <a:p>
            <a:pPr>
              <a:lnSpc>
                <a:spcPct val="200000"/>
              </a:lnSpc>
            </a:pPr>
            <a:r>
              <a:rPr lang="de-DE" sz="1200" dirty="0">
                <a:hlinkClick r:id="rId12"/>
              </a:rPr>
              <a:t>https://de.wikipedia.org/wiki/Datei:Diffusion.svg</a:t>
            </a:r>
            <a:endParaRPr lang="de-DE" sz="1200"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a:p>
            <a:pPr>
              <a:lnSpc>
                <a:spcPts val="2200"/>
              </a:lnSpc>
            </a:pPr>
            <a:endParaRPr lang="de-DE" dirty="0"/>
          </a:p>
        </p:txBody>
      </p:sp>
    </p:spTree>
    <p:extLst>
      <p:ext uri="{BB962C8B-B14F-4D97-AF65-F5344CB8AC3E}">
        <p14:creationId xmlns:p14="http://schemas.microsoft.com/office/powerpoint/2010/main" val="199773405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Thank you</a:t>
            </a:r>
            <a:br>
              <a:rPr lang="en-US" dirty="0"/>
            </a:br>
            <a:r>
              <a:rPr lang="en-US" b="0" dirty="0"/>
              <a:t>for your attention.</a:t>
            </a:r>
          </a:p>
        </p:txBody>
      </p:sp>
    </p:spTree>
    <p:extLst>
      <p:ext uri="{BB962C8B-B14F-4D97-AF65-F5344CB8AC3E}">
        <p14:creationId xmlns:p14="http://schemas.microsoft.com/office/powerpoint/2010/main" val="692768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Alan </a:t>
            </a:r>
            <a:r>
              <a:rPr lang="de-CH" dirty="0" err="1"/>
              <a:t>Mathison</a:t>
            </a:r>
            <a:r>
              <a:rPr lang="de-CH" dirty="0"/>
              <a:t> Turing</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5</a:t>
            </a:fld>
            <a:endParaRPr lang="de-CH" dirty="0"/>
          </a:p>
        </p:txBody>
      </p:sp>
      <p:pic>
        <p:nvPicPr>
          <p:cNvPr id="1026" name="Picture 2">
            <a:hlinkClick r:id="rId2"/>
            <a:extLst>
              <a:ext uri="{FF2B5EF4-FFF2-40B4-BE49-F238E27FC236}">
                <a16:creationId xmlns:a16="http://schemas.microsoft.com/office/drawing/2014/main" xmlns="" id="{C2945EAA-420B-6340-A9C6-E077FBFC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181"/>
          <a:stretch/>
        </p:blipFill>
        <p:spPr bwMode="auto">
          <a:xfrm>
            <a:off x="7148309" y="404813"/>
            <a:ext cx="1569630" cy="14730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lan Turing">
            <a:extLst>
              <a:ext uri="{FF2B5EF4-FFF2-40B4-BE49-F238E27FC236}">
                <a16:creationId xmlns:a16="http://schemas.microsoft.com/office/drawing/2014/main" xmlns="" id="{184D734A-8F7A-794D-B530-2018A7B98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3"/>
          <a:stretch/>
        </p:blipFill>
        <p:spPr bwMode="auto">
          <a:xfrm>
            <a:off x="7166194" y="4438440"/>
            <a:ext cx="1558123" cy="19609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xmlns="" id="{0FC8E1EF-004E-7F46-8DDF-C2D6DFD0E0C3}"/>
              </a:ext>
            </a:extLst>
          </p:cNvPr>
          <p:cNvSpPr txBox="1"/>
          <p:nvPr/>
        </p:nvSpPr>
        <p:spPr>
          <a:xfrm>
            <a:off x="431800" y="1160749"/>
            <a:ext cx="8280400" cy="2988331"/>
          </a:xfrm>
          <a:prstGeom prst="rect">
            <a:avLst/>
          </a:prstGeom>
          <a:noFill/>
        </p:spPr>
        <p:txBody>
          <a:bodyPr wrap="square" lIns="0" tIns="0" rIns="0" bIns="0" rtlCol="0">
            <a:noAutofit/>
          </a:bodyPr>
          <a:lstStyle/>
          <a:p>
            <a:pPr>
              <a:lnSpc>
                <a:spcPts val="2200"/>
              </a:lnSpc>
            </a:pPr>
            <a:endParaRPr lang="de-CH" dirty="0"/>
          </a:p>
        </p:txBody>
      </p:sp>
      <p:pic>
        <p:nvPicPr>
          <p:cNvPr id="1029" name="Picture 5" descr="Turing, Alan">
            <a:hlinkClick r:id="rId5"/>
            <a:extLst>
              <a:ext uri="{FF2B5EF4-FFF2-40B4-BE49-F238E27FC236}">
                <a16:creationId xmlns:a16="http://schemas.microsoft.com/office/drawing/2014/main" xmlns="" id="{E1066A03-EC2A-6440-83F2-33C511B4AF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19" b="2396"/>
          <a:stretch/>
        </p:blipFill>
        <p:spPr bwMode="auto">
          <a:xfrm>
            <a:off x="7148309" y="2167174"/>
            <a:ext cx="1558123"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111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Alan </a:t>
            </a:r>
            <a:r>
              <a:rPr lang="de-CH" dirty="0" err="1"/>
              <a:t>Mathison</a:t>
            </a:r>
            <a:r>
              <a:rPr lang="de-CH" dirty="0"/>
              <a:t> Turing</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6</a:t>
            </a:fld>
            <a:endParaRPr lang="de-CH" dirty="0"/>
          </a:p>
        </p:txBody>
      </p:sp>
      <p:pic>
        <p:nvPicPr>
          <p:cNvPr id="1026" name="Picture 2">
            <a:hlinkClick r:id="rId2"/>
            <a:extLst>
              <a:ext uri="{FF2B5EF4-FFF2-40B4-BE49-F238E27FC236}">
                <a16:creationId xmlns:a16="http://schemas.microsoft.com/office/drawing/2014/main" xmlns="" id="{C2945EAA-420B-6340-A9C6-E077FBFC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181"/>
          <a:stretch/>
        </p:blipFill>
        <p:spPr bwMode="auto">
          <a:xfrm>
            <a:off x="7148309" y="404813"/>
            <a:ext cx="1569630" cy="14730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lan Turing">
            <a:extLst>
              <a:ext uri="{FF2B5EF4-FFF2-40B4-BE49-F238E27FC236}">
                <a16:creationId xmlns:a16="http://schemas.microsoft.com/office/drawing/2014/main" xmlns="" id="{184D734A-8F7A-794D-B530-2018A7B98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3"/>
          <a:stretch/>
        </p:blipFill>
        <p:spPr bwMode="auto">
          <a:xfrm>
            <a:off x="7166194" y="4438440"/>
            <a:ext cx="1558123" cy="19609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xmlns="" id="{0FC8E1EF-004E-7F46-8DDF-C2D6DFD0E0C3}"/>
              </a:ext>
            </a:extLst>
          </p:cNvPr>
          <p:cNvSpPr txBox="1"/>
          <p:nvPr/>
        </p:nvSpPr>
        <p:spPr>
          <a:xfrm>
            <a:off x="431800" y="1160749"/>
            <a:ext cx="6372448"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dirty="0"/>
              <a:t>Britisch </a:t>
            </a:r>
            <a:r>
              <a:rPr lang="en-US" dirty="0"/>
              <a:t>mathematician</a:t>
            </a:r>
          </a:p>
          <a:p>
            <a:pPr>
              <a:lnSpc>
                <a:spcPts val="2200"/>
              </a:lnSpc>
            </a:pPr>
            <a:endParaRPr lang="de-CH" dirty="0"/>
          </a:p>
          <a:p>
            <a:pPr>
              <a:lnSpc>
                <a:spcPts val="2200"/>
              </a:lnSpc>
            </a:pPr>
            <a:endParaRPr lang="de-CH" dirty="0"/>
          </a:p>
        </p:txBody>
      </p:sp>
      <p:pic>
        <p:nvPicPr>
          <p:cNvPr id="1029" name="Picture 5" descr="Turing, Alan">
            <a:hlinkClick r:id="rId5"/>
            <a:extLst>
              <a:ext uri="{FF2B5EF4-FFF2-40B4-BE49-F238E27FC236}">
                <a16:creationId xmlns:a16="http://schemas.microsoft.com/office/drawing/2014/main" xmlns="" id="{E1066A03-EC2A-6440-83F2-33C511B4AF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19" b="2396"/>
          <a:stretch/>
        </p:blipFill>
        <p:spPr bwMode="auto">
          <a:xfrm>
            <a:off x="7148309" y="2167174"/>
            <a:ext cx="1558123"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226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Alan </a:t>
            </a:r>
            <a:r>
              <a:rPr lang="de-CH" dirty="0" err="1"/>
              <a:t>Mathison</a:t>
            </a:r>
            <a:r>
              <a:rPr lang="de-CH" dirty="0"/>
              <a:t> Turing</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7</a:t>
            </a:fld>
            <a:endParaRPr lang="de-CH" dirty="0"/>
          </a:p>
        </p:txBody>
      </p:sp>
      <p:pic>
        <p:nvPicPr>
          <p:cNvPr id="1026" name="Picture 2">
            <a:hlinkClick r:id="rId2"/>
            <a:extLst>
              <a:ext uri="{FF2B5EF4-FFF2-40B4-BE49-F238E27FC236}">
                <a16:creationId xmlns:a16="http://schemas.microsoft.com/office/drawing/2014/main" xmlns="" id="{C2945EAA-420B-6340-A9C6-E077FBFC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181"/>
          <a:stretch/>
        </p:blipFill>
        <p:spPr bwMode="auto">
          <a:xfrm>
            <a:off x="7148309" y="404813"/>
            <a:ext cx="1569630" cy="14730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lan Turing">
            <a:extLst>
              <a:ext uri="{FF2B5EF4-FFF2-40B4-BE49-F238E27FC236}">
                <a16:creationId xmlns:a16="http://schemas.microsoft.com/office/drawing/2014/main" xmlns="" id="{184D734A-8F7A-794D-B530-2018A7B98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3"/>
          <a:stretch/>
        </p:blipFill>
        <p:spPr bwMode="auto">
          <a:xfrm>
            <a:off x="7166194" y="4438440"/>
            <a:ext cx="1558123" cy="19609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xmlns="" id="{0FC8E1EF-004E-7F46-8DDF-C2D6DFD0E0C3}"/>
              </a:ext>
            </a:extLst>
          </p:cNvPr>
          <p:cNvSpPr txBox="1"/>
          <p:nvPr/>
        </p:nvSpPr>
        <p:spPr>
          <a:xfrm>
            <a:off x="431800" y="1160749"/>
            <a:ext cx="6372448"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dirty="0"/>
              <a:t>Britisch </a:t>
            </a:r>
            <a:r>
              <a:rPr lang="de-CH" dirty="0" err="1"/>
              <a:t>mathematician</a:t>
            </a:r>
            <a:endParaRPr lang="de-CH" dirty="0"/>
          </a:p>
          <a:p>
            <a:pPr>
              <a:lnSpc>
                <a:spcPts val="2200"/>
              </a:lnSpc>
            </a:pPr>
            <a:endParaRPr lang="de-CH" dirty="0"/>
          </a:p>
          <a:p>
            <a:pPr marL="285750" indent="-285750">
              <a:lnSpc>
                <a:spcPts val="2200"/>
              </a:lnSpc>
              <a:buFont typeface="Arial" panose="020B0604020202020204" pitchFamily="34" charset="0"/>
              <a:buChar char="•"/>
            </a:pPr>
            <a:r>
              <a:rPr lang="de-CH" dirty="0" err="1"/>
              <a:t>Helped</a:t>
            </a:r>
            <a:r>
              <a:rPr lang="de-CH" dirty="0"/>
              <a:t> </a:t>
            </a:r>
            <a:r>
              <a:rPr lang="de-CH" dirty="0" err="1"/>
              <a:t>cracking</a:t>
            </a:r>
            <a:r>
              <a:rPr lang="de-CH" dirty="0"/>
              <a:t> </a:t>
            </a:r>
            <a:r>
              <a:rPr lang="de-CH" dirty="0" err="1"/>
              <a:t>intercepted</a:t>
            </a:r>
            <a:r>
              <a:rPr lang="de-CH" dirty="0"/>
              <a:t> </a:t>
            </a:r>
            <a:r>
              <a:rPr lang="de-CH" dirty="0" err="1"/>
              <a:t>coded</a:t>
            </a:r>
            <a:r>
              <a:rPr lang="de-CH" dirty="0"/>
              <a:t> </a:t>
            </a:r>
            <a:r>
              <a:rPr lang="de-CH" dirty="0" err="1"/>
              <a:t>messages</a:t>
            </a:r>
            <a:r>
              <a:rPr lang="de-CH" dirty="0"/>
              <a:t> </a:t>
            </a:r>
            <a:r>
              <a:rPr lang="de-CH" dirty="0" err="1"/>
              <a:t>during</a:t>
            </a:r>
            <a:r>
              <a:rPr lang="de-CH" dirty="0"/>
              <a:t> WWII</a:t>
            </a:r>
          </a:p>
          <a:p>
            <a:pPr marL="285750" indent="-285750">
              <a:lnSpc>
                <a:spcPts val="2200"/>
              </a:lnSpc>
              <a:buFont typeface="Arial" panose="020B0604020202020204" pitchFamily="34" charset="0"/>
              <a:buChar char="•"/>
            </a:pPr>
            <a:endParaRPr lang="de-CH" dirty="0"/>
          </a:p>
          <a:p>
            <a:pPr>
              <a:lnSpc>
                <a:spcPts val="2200"/>
              </a:lnSpc>
            </a:pPr>
            <a:endParaRPr lang="de-CH" dirty="0"/>
          </a:p>
        </p:txBody>
      </p:sp>
      <p:pic>
        <p:nvPicPr>
          <p:cNvPr id="1029" name="Picture 5" descr="Turing, Alan">
            <a:hlinkClick r:id="rId5"/>
            <a:extLst>
              <a:ext uri="{FF2B5EF4-FFF2-40B4-BE49-F238E27FC236}">
                <a16:creationId xmlns:a16="http://schemas.microsoft.com/office/drawing/2014/main" xmlns="" id="{E1066A03-EC2A-6440-83F2-33C511B4AF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19" b="2396"/>
          <a:stretch/>
        </p:blipFill>
        <p:spPr bwMode="auto">
          <a:xfrm>
            <a:off x="7148309" y="2167174"/>
            <a:ext cx="1558123"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911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Alan </a:t>
            </a:r>
            <a:r>
              <a:rPr lang="de-CH" dirty="0" err="1"/>
              <a:t>Mathison</a:t>
            </a:r>
            <a:r>
              <a:rPr lang="de-CH" dirty="0"/>
              <a:t> Turing</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8</a:t>
            </a:fld>
            <a:endParaRPr lang="de-CH" dirty="0"/>
          </a:p>
        </p:txBody>
      </p:sp>
      <p:pic>
        <p:nvPicPr>
          <p:cNvPr id="1026" name="Picture 2">
            <a:hlinkClick r:id="rId2"/>
            <a:extLst>
              <a:ext uri="{FF2B5EF4-FFF2-40B4-BE49-F238E27FC236}">
                <a16:creationId xmlns:a16="http://schemas.microsoft.com/office/drawing/2014/main" xmlns="" id="{C2945EAA-420B-6340-A9C6-E077FBFC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181"/>
          <a:stretch/>
        </p:blipFill>
        <p:spPr bwMode="auto">
          <a:xfrm>
            <a:off x="7148309" y="404813"/>
            <a:ext cx="1569630" cy="14730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lan Turing">
            <a:extLst>
              <a:ext uri="{FF2B5EF4-FFF2-40B4-BE49-F238E27FC236}">
                <a16:creationId xmlns:a16="http://schemas.microsoft.com/office/drawing/2014/main" xmlns="" id="{184D734A-8F7A-794D-B530-2018A7B98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3"/>
          <a:stretch/>
        </p:blipFill>
        <p:spPr bwMode="auto">
          <a:xfrm>
            <a:off x="7166194" y="4438440"/>
            <a:ext cx="1558123" cy="19609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xmlns="" id="{0FC8E1EF-004E-7F46-8DDF-C2D6DFD0E0C3}"/>
              </a:ext>
            </a:extLst>
          </p:cNvPr>
          <p:cNvSpPr txBox="1"/>
          <p:nvPr/>
        </p:nvSpPr>
        <p:spPr>
          <a:xfrm>
            <a:off x="431800" y="1160749"/>
            <a:ext cx="6372448"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dirty="0"/>
              <a:t>Britisch </a:t>
            </a:r>
            <a:r>
              <a:rPr lang="de-CH" dirty="0" err="1"/>
              <a:t>mathematician</a:t>
            </a:r>
            <a:endParaRPr lang="de-CH" dirty="0"/>
          </a:p>
          <a:p>
            <a:pPr>
              <a:lnSpc>
                <a:spcPts val="2200"/>
              </a:lnSpc>
            </a:pPr>
            <a:endParaRPr lang="de-CH" dirty="0"/>
          </a:p>
          <a:p>
            <a:pPr marL="285750" indent="-285750">
              <a:lnSpc>
                <a:spcPts val="2200"/>
              </a:lnSpc>
              <a:buFont typeface="Arial" panose="020B0604020202020204" pitchFamily="34" charset="0"/>
              <a:buChar char="•"/>
            </a:pPr>
            <a:r>
              <a:rPr lang="de-CH" dirty="0" err="1"/>
              <a:t>Helped</a:t>
            </a:r>
            <a:r>
              <a:rPr lang="de-CH" dirty="0"/>
              <a:t> </a:t>
            </a:r>
            <a:r>
              <a:rPr lang="de-CH" dirty="0" err="1"/>
              <a:t>cracking</a:t>
            </a:r>
            <a:r>
              <a:rPr lang="de-CH" dirty="0"/>
              <a:t> </a:t>
            </a:r>
            <a:r>
              <a:rPr lang="de-CH" dirty="0" err="1"/>
              <a:t>intercepted</a:t>
            </a:r>
            <a:r>
              <a:rPr lang="de-CH" dirty="0"/>
              <a:t> </a:t>
            </a:r>
            <a:r>
              <a:rPr lang="de-CH" dirty="0" err="1"/>
              <a:t>coded</a:t>
            </a:r>
            <a:r>
              <a:rPr lang="de-CH" dirty="0"/>
              <a:t> </a:t>
            </a:r>
            <a:r>
              <a:rPr lang="de-CH" dirty="0" err="1"/>
              <a:t>messages</a:t>
            </a:r>
            <a:r>
              <a:rPr lang="de-CH" dirty="0"/>
              <a:t> </a:t>
            </a:r>
            <a:r>
              <a:rPr lang="de-CH" dirty="0" err="1"/>
              <a:t>during</a:t>
            </a:r>
            <a:r>
              <a:rPr lang="de-CH" dirty="0"/>
              <a:t> WWII</a:t>
            </a:r>
          </a:p>
          <a:p>
            <a:pPr marL="285750" indent="-285750">
              <a:lnSpc>
                <a:spcPts val="2200"/>
              </a:lnSpc>
              <a:buFont typeface="Arial" panose="020B0604020202020204" pitchFamily="34" charset="0"/>
              <a:buChar char="•"/>
            </a:pPr>
            <a:endParaRPr lang="de-CH" dirty="0"/>
          </a:p>
          <a:p>
            <a:pPr marL="285750" indent="-285750">
              <a:lnSpc>
                <a:spcPts val="2200"/>
              </a:lnSpc>
              <a:buFont typeface="Arial" panose="020B0604020202020204" pitchFamily="34" charset="0"/>
              <a:buChar char="•"/>
            </a:pPr>
            <a:r>
              <a:rPr lang="de-CH" dirty="0" err="1"/>
              <a:t>Foundational</a:t>
            </a:r>
            <a:r>
              <a:rPr lang="de-CH" dirty="0"/>
              <a:t> </a:t>
            </a:r>
            <a:r>
              <a:rPr lang="de-CH" dirty="0" err="1"/>
              <a:t>research</a:t>
            </a:r>
            <a:r>
              <a:rPr lang="de-CH" dirty="0"/>
              <a:t> </a:t>
            </a:r>
            <a:r>
              <a:rPr lang="de-CH" dirty="0" err="1"/>
              <a:t>of</a:t>
            </a:r>
            <a:r>
              <a:rPr lang="de-CH" dirty="0"/>
              <a:t> </a:t>
            </a:r>
            <a:r>
              <a:rPr lang="de-CH" dirty="0" err="1"/>
              <a:t>computer</a:t>
            </a:r>
            <a:r>
              <a:rPr lang="de-CH" dirty="0"/>
              <a:t> </a:t>
            </a:r>
            <a:r>
              <a:rPr lang="de-CH" dirty="0" err="1"/>
              <a:t>science</a:t>
            </a:r>
            <a:endParaRPr lang="de-CH" dirty="0"/>
          </a:p>
          <a:p>
            <a:pPr marL="285750" indent="-285750">
              <a:lnSpc>
                <a:spcPts val="2200"/>
              </a:lnSpc>
              <a:buFont typeface="Arial" panose="020B0604020202020204" pitchFamily="34" charset="0"/>
              <a:buChar char="•"/>
            </a:pPr>
            <a:endParaRPr lang="de-CH" dirty="0"/>
          </a:p>
        </p:txBody>
      </p:sp>
      <p:pic>
        <p:nvPicPr>
          <p:cNvPr id="1029" name="Picture 5" descr="Turing, Alan">
            <a:hlinkClick r:id="rId5"/>
            <a:extLst>
              <a:ext uri="{FF2B5EF4-FFF2-40B4-BE49-F238E27FC236}">
                <a16:creationId xmlns:a16="http://schemas.microsoft.com/office/drawing/2014/main" xmlns="" id="{E1066A03-EC2A-6440-83F2-33C511B4AF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19" b="2396"/>
          <a:stretch/>
        </p:blipFill>
        <p:spPr bwMode="auto">
          <a:xfrm>
            <a:off x="7148309" y="2167174"/>
            <a:ext cx="1558123"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6021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2B6E04B-AAB4-4A42-88C7-F52C968B2438}"/>
              </a:ext>
            </a:extLst>
          </p:cNvPr>
          <p:cNvSpPr>
            <a:spLocks noGrp="1"/>
          </p:cNvSpPr>
          <p:nvPr>
            <p:ph type="title"/>
          </p:nvPr>
        </p:nvSpPr>
        <p:spPr/>
        <p:txBody>
          <a:bodyPr/>
          <a:lstStyle/>
          <a:p>
            <a:r>
              <a:rPr lang="de-CH" dirty="0"/>
              <a:t>Alan </a:t>
            </a:r>
            <a:r>
              <a:rPr lang="de-CH" dirty="0" err="1"/>
              <a:t>Mathison</a:t>
            </a:r>
            <a:r>
              <a:rPr lang="de-CH" dirty="0"/>
              <a:t> Turing</a:t>
            </a:r>
            <a:endParaRPr lang="de-DE" dirty="0"/>
          </a:p>
        </p:txBody>
      </p:sp>
      <p:sp>
        <p:nvSpPr>
          <p:cNvPr id="3" name="Datumsplatzhalter 2">
            <a:extLst>
              <a:ext uri="{FF2B5EF4-FFF2-40B4-BE49-F238E27FC236}">
                <a16:creationId xmlns:a16="http://schemas.microsoft.com/office/drawing/2014/main" xmlns="" id="{7E7EF35A-F73D-1240-B457-41609704741D}"/>
              </a:ext>
            </a:extLst>
          </p:cNvPr>
          <p:cNvSpPr>
            <a:spLocks noGrp="1"/>
          </p:cNvSpPr>
          <p:nvPr>
            <p:ph type="dt" sz="half" idx="10"/>
          </p:nvPr>
        </p:nvSpPr>
        <p:spPr/>
        <p:txBody>
          <a:bodyPr/>
          <a:lstStyle/>
          <a:p>
            <a:r>
              <a:rPr lang="de-CH" dirty="0"/>
              <a:t>The Chemical Basis </a:t>
            </a:r>
            <a:r>
              <a:rPr lang="de-CH" dirty="0" err="1"/>
              <a:t>of</a:t>
            </a:r>
            <a:r>
              <a:rPr lang="de-CH" dirty="0"/>
              <a:t> Morphogenesis – Group 1 – 13.12.2019</a:t>
            </a:r>
          </a:p>
        </p:txBody>
      </p:sp>
      <p:sp>
        <p:nvSpPr>
          <p:cNvPr id="4" name="Fußzeilenplatzhalter 3">
            <a:extLst>
              <a:ext uri="{FF2B5EF4-FFF2-40B4-BE49-F238E27FC236}">
                <a16:creationId xmlns:a16="http://schemas.microsoft.com/office/drawing/2014/main" xmlns="" id="{BC31FED8-A1AD-B848-9984-EBF2469D006C}"/>
              </a:ext>
            </a:extLst>
          </p:cNvPr>
          <p:cNvSpPr>
            <a:spLocks noGrp="1"/>
          </p:cNvSpPr>
          <p:nvPr>
            <p:ph type="ftr" sz="quarter" idx="11"/>
          </p:nvPr>
        </p:nvSpPr>
        <p:spPr/>
        <p:txBody>
          <a:bodyPr/>
          <a:lstStyle/>
          <a:p>
            <a:pPr algn="r"/>
            <a:r>
              <a:rPr lang="de-CH"/>
              <a:t>Universität Basel</a:t>
            </a:r>
            <a:endParaRPr lang="de-CH" dirty="0"/>
          </a:p>
        </p:txBody>
      </p:sp>
      <p:sp>
        <p:nvSpPr>
          <p:cNvPr id="5" name="Foliennummernplatzhalter 4">
            <a:extLst>
              <a:ext uri="{FF2B5EF4-FFF2-40B4-BE49-F238E27FC236}">
                <a16:creationId xmlns:a16="http://schemas.microsoft.com/office/drawing/2014/main" xmlns="" id="{E5B8E2F5-811E-124E-8262-D60A8CC367B7}"/>
              </a:ext>
            </a:extLst>
          </p:cNvPr>
          <p:cNvSpPr>
            <a:spLocks noGrp="1"/>
          </p:cNvSpPr>
          <p:nvPr>
            <p:ph type="sldNum" sz="quarter" idx="12"/>
          </p:nvPr>
        </p:nvSpPr>
        <p:spPr/>
        <p:txBody>
          <a:bodyPr/>
          <a:lstStyle/>
          <a:p>
            <a:fld id="{B3811826-9277-4232-A2B5-17D05DFC7392}" type="slidenum">
              <a:rPr lang="de-CH" smtClean="0"/>
              <a:pPr/>
              <a:t>9</a:t>
            </a:fld>
            <a:endParaRPr lang="de-CH" dirty="0"/>
          </a:p>
        </p:txBody>
      </p:sp>
      <p:pic>
        <p:nvPicPr>
          <p:cNvPr id="1026" name="Picture 2">
            <a:hlinkClick r:id="rId2"/>
            <a:extLst>
              <a:ext uri="{FF2B5EF4-FFF2-40B4-BE49-F238E27FC236}">
                <a16:creationId xmlns:a16="http://schemas.microsoft.com/office/drawing/2014/main" xmlns="" id="{C2945EAA-420B-6340-A9C6-E077FBFC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181"/>
          <a:stretch/>
        </p:blipFill>
        <p:spPr bwMode="auto">
          <a:xfrm>
            <a:off x="7148309" y="404813"/>
            <a:ext cx="1569630" cy="14730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lan Turing">
            <a:extLst>
              <a:ext uri="{FF2B5EF4-FFF2-40B4-BE49-F238E27FC236}">
                <a16:creationId xmlns:a16="http://schemas.microsoft.com/office/drawing/2014/main" xmlns="" id="{184D734A-8F7A-794D-B530-2018A7B98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3"/>
          <a:stretch/>
        </p:blipFill>
        <p:spPr bwMode="auto">
          <a:xfrm>
            <a:off x="7166194" y="4438440"/>
            <a:ext cx="1558123" cy="19609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xmlns="" id="{0FC8E1EF-004E-7F46-8DDF-C2D6DFD0E0C3}"/>
              </a:ext>
            </a:extLst>
          </p:cNvPr>
          <p:cNvSpPr txBox="1"/>
          <p:nvPr/>
        </p:nvSpPr>
        <p:spPr>
          <a:xfrm>
            <a:off x="431800" y="1160749"/>
            <a:ext cx="6372448" cy="2988331"/>
          </a:xfrm>
          <a:prstGeom prst="rect">
            <a:avLst/>
          </a:prstGeom>
          <a:noFill/>
        </p:spPr>
        <p:txBody>
          <a:bodyPr wrap="square" lIns="0" tIns="0" rIns="0" bIns="0" rtlCol="0">
            <a:noAutofit/>
          </a:bodyPr>
          <a:lstStyle/>
          <a:p>
            <a:pPr marL="285750" indent="-285750">
              <a:lnSpc>
                <a:spcPts val="2200"/>
              </a:lnSpc>
              <a:buFont typeface="Arial" panose="020B0604020202020204" pitchFamily="34" charset="0"/>
              <a:buChar char="•"/>
            </a:pPr>
            <a:r>
              <a:rPr lang="de-CH" dirty="0"/>
              <a:t>Britisch </a:t>
            </a:r>
            <a:r>
              <a:rPr lang="de-CH" dirty="0" err="1"/>
              <a:t>mathematician</a:t>
            </a:r>
            <a:endParaRPr lang="de-CH" dirty="0"/>
          </a:p>
          <a:p>
            <a:pPr>
              <a:lnSpc>
                <a:spcPts val="2200"/>
              </a:lnSpc>
            </a:pPr>
            <a:endParaRPr lang="de-CH" dirty="0"/>
          </a:p>
          <a:p>
            <a:pPr marL="285750" indent="-285750">
              <a:lnSpc>
                <a:spcPts val="2200"/>
              </a:lnSpc>
              <a:buFont typeface="Arial" panose="020B0604020202020204" pitchFamily="34" charset="0"/>
              <a:buChar char="•"/>
            </a:pPr>
            <a:r>
              <a:rPr lang="de-CH" dirty="0" err="1"/>
              <a:t>Helped</a:t>
            </a:r>
            <a:r>
              <a:rPr lang="de-CH" dirty="0"/>
              <a:t> </a:t>
            </a:r>
            <a:r>
              <a:rPr lang="de-CH" dirty="0" err="1"/>
              <a:t>cracking</a:t>
            </a:r>
            <a:r>
              <a:rPr lang="de-CH" dirty="0"/>
              <a:t> </a:t>
            </a:r>
            <a:r>
              <a:rPr lang="de-CH" dirty="0" err="1"/>
              <a:t>intercepted</a:t>
            </a:r>
            <a:r>
              <a:rPr lang="de-CH" dirty="0"/>
              <a:t> </a:t>
            </a:r>
            <a:r>
              <a:rPr lang="de-CH" dirty="0" err="1"/>
              <a:t>coded</a:t>
            </a:r>
            <a:r>
              <a:rPr lang="de-CH" dirty="0"/>
              <a:t> </a:t>
            </a:r>
            <a:r>
              <a:rPr lang="de-CH" dirty="0" err="1"/>
              <a:t>messages</a:t>
            </a:r>
            <a:r>
              <a:rPr lang="de-CH" dirty="0"/>
              <a:t> </a:t>
            </a:r>
            <a:r>
              <a:rPr lang="de-CH" dirty="0" err="1"/>
              <a:t>during</a:t>
            </a:r>
            <a:r>
              <a:rPr lang="de-CH" dirty="0"/>
              <a:t> WWII</a:t>
            </a:r>
          </a:p>
          <a:p>
            <a:pPr marL="285750" indent="-285750">
              <a:lnSpc>
                <a:spcPts val="2200"/>
              </a:lnSpc>
              <a:buFont typeface="Arial" panose="020B0604020202020204" pitchFamily="34" charset="0"/>
              <a:buChar char="•"/>
            </a:pPr>
            <a:endParaRPr lang="de-CH" dirty="0"/>
          </a:p>
          <a:p>
            <a:pPr marL="285750" indent="-285750">
              <a:lnSpc>
                <a:spcPts val="2200"/>
              </a:lnSpc>
              <a:buFont typeface="Arial" panose="020B0604020202020204" pitchFamily="34" charset="0"/>
              <a:buChar char="•"/>
            </a:pPr>
            <a:r>
              <a:rPr lang="de-CH" dirty="0" err="1"/>
              <a:t>Foundational</a:t>
            </a:r>
            <a:r>
              <a:rPr lang="de-CH" dirty="0"/>
              <a:t> </a:t>
            </a:r>
            <a:r>
              <a:rPr lang="de-CH" dirty="0" err="1"/>
              <a:t>research</a:t>
            </a:r>
            <a:r>
              <a:rPr lang="de-CH" dirty="0"/>
              <a:t> </a:t>
            </a:r>
            <a:r>
              <a:rPr lang="de-CH" dirty="0" err="1"/>
              <a:t>of</a:t>
            </a:r>
            <a:r>
              <a:rPr lang="de-CH" dirty="0"/>
              <a:t> </a:t>
            </a:r>
            <a:r>
              <a:rPr lang="de-CH" dirty="0" err="1"/>
              <a:t>computer</a:t>
            </a:r>
            <a:r>
              <a:rPr lang="de-CH" dirty="0"/>
              <a:t> </a:t>
            </a:r>
            <a:r>
              <a:rPr lang="de-CH" dirty="0" err="1"/>
              <a:t>science</a:t>
            </a:r>
            <a:endParaRPr lang="de-CH" dirty="0"/>
          </a:p>
          <a:p>
            <a:pPr marL="285750" indent="-285750">
              <a:lnSpc>
                <a:spcPts val="2200"/>
              </a:lnSpc>
              <a:buFont typeface="Arial" panose="020B0604020202020204" pitchFamily="34" charset="0"/>
              <a:buChar char="•"/>
            </a:pPr>
            <a:endParaRPr lang="de-CH" dirty="0"/>
          </a:p>
          <a:p>
            <a:pPr marL="285750" indent="-285750">
              <a:lnSpc>
                <a:spcPts val="2200"/>
              </a:lnSpc>
              <a:buFont typeface="Arial" panose="020B0604020202020204" pitchFamily="34" charset="0"/>
              <a:buChar char="•"/>
            </a:pPr>
            <a:r>
              <a:rPr lang="de-CH" dirty="0" err="1"/>
              <a:t>Author</a:t>
            </a:r>
            <a:r>
              <a:rPr lang="de-CH" dirty="0"/>
              <a:t> </a:t>
            </a:r>
            <a:r>
              <a:rPr lang="de-CH" dirty="0" err="1"/>
              <a:t>of</a:t>
            </a:r>
            <a:r>
              <a:rPr lang="de-CH" dirty="0"/>
              <a:t> </a:t>
            </a:r>
            <a:r>
              <a:rPr lang="de-CH" dirty="0" err="1"/>
              <a:t>todays</a:t>
            </a:r>
            <a:r>
              <a:rPr lang="de-CH" dirty="0"/>
              <a:t> </a:t>
            </a:r>
            <a:r>
              <a:rPr lang="de-CH" dirty="0" err="1"/>
              <a:t>lecture</a:t>
            </a:r>
            <a:r>
              <a:rPr lang="de-CH" dirty="0"/>
              <a:t> «The Chemical Basis </a:t>
            </a:r>
            <a:r>
              <a:rPr lang="de-CH" dirty="0" err="1"/>
              <a:t>of</a:t>
            </a:r>
            <a:r>
              <a:rPr lang="de-CH" dirty="0"/>
              <a:t> Morphogenesis»</a:t>
            </a:r>
          </a:p>
          <a:p>
            <a:pPr marL="285750" indent="-285750">
              <a:lnSpc>
                <a:spcPts val="2200"/>
              </a:lnSpc>
              <a:buFont typeface="Arial" panose="020B0604020202020204" pitchFamily="34" charset="0"/>
              <a:buChar char="•"/>
            </a:pPr>
            <a:endParaRPr lang="de-CH" dirty="0"/>
          </a:p>
        </p:txBody>
      </p:sp>
      <p:pic>
        <p:nvPicPr>
          <p:cNvPr id="1029" name="Picture 5" descr="Turing, Alan">
            <a:hlinkClick r:id="rId5"/>
            <a:extLst>
              <a:ext uri="{FF2B5EF4-FFF2-40B4-BE49-F238E27FC236}">
                <a16:creationId xmlns:a16="http://schemas.microsoft.com/office/drawing/2014/main" xmlns="" id="{E1066A03-EC2A-6440-83F2-33C511B4AF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19" b="2396"/>
          <a:stretch/>
        </p:blipFill>
        <p:spPr bwMode="auto">
          <a:xfrm>
            <a:off x="7148309" y="2167174"/>
            <a:ext cx="1558123"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1378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ni_basel_V02_de">
  <a:themeElements>
    <a:clrScheme name="Uni Basel">
      <a:dk1>
        <a:srgbClr val="000000"/>
      </a:dk1>
      <a:lt1>
        <a:srgbClr val="FFFFFF"/>
      </a:lt1>
      <a:dk2>
        <a:srgbClr val="006E6E"/>
      </a:dk2>
      <a:lt2>
        <a:srgbClr val="BEC3C8"/>
      </a:lt2>
      <a:accent1>
        <a:srgbClr val="A5D7D2"/>
      </a:accent1>
      <a:accent2>
        <a:srgbClr val="1EA5A5"/>
      </a:accent2>
      <a:accent3>
        <a:srgbClr val="2D373C"/>
      </a:accent3>
      <a:accent4>
        <a:srgbClr val="8C9196"/>
      </a:accent4>
      <a:accent5>
        <a:srgbClr val="D20537"/>
      </a:accent5>
      <a:accent6>
        <a:srgbClr val="EB829B"/>
      </a:accent6>
      <a:hlink>
        <a:srgbClr val="000000"/>
      </a:hlink>
      <a:folHlink>
        <a:srgbClr val="000000"/>
      </a:folHlink>
    </a:clrScheme>
    <a:fontScheme name="Uni Basel">
      <a:majorFont>
        <a:latin typeface="Georgia"/>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ts val="2200"/>
          </a:lnSpc>
          <a:defRPr dirty="0"/>
        </a:defPPr>
      </a:lstStyle>
    </a:txDef>
  </a:objectDefaults>
  <a:extraClrSchemeLst>
    <a:extraClrScheme>
      <a:clrScheme name="Uni Basel">
        <a:dk1>
          <a:srgbClr val="000000"/>
        </a:dk1>
        <a:lt1>
          <a:srgbClr val="FFFFFF"/>
        </a:lt1>
        <a:dk2>
          <a:srgbClr val="006E6E"/>
        </a:dk2>
        <a:lt2>
          <a:srgbClr val="BEC3C8"/>
        </a:lt2>
        <a:accent1>
          <a:srgbClr val="A5D7D2"/>
        </a:accent1>
        <a:accent2>
          <a:srgbClr val="1EA5A5"/>
        </a:accent2>
        <a:accent3>
          <a:srgbClr val="2D373C"/>
        </a:accent3>
        <a:accent4>
          <a:srgbClr val="8C9196"/>
        </a:accent4>
        <a:accent5>
          <a:srgbClr val="D20537"/>
        </a:accent5>
        <a:accent6>
          <a:srgbClr val="EB829B"/>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uni_basel_V02_de</Template>
  <TotalTime>0</TotalTime>
  <Words>3296</Words>
  <Application>Microsoft Macintosh PowerPoint</Application>
  <PresentationFormat>Bildschirmpräsentation (4:3)</PresentationFormat>
  <Paragraphs>550</Paragraphs>
  <Slides>49</Slides>
  <Notes>15</Notes>
  <HiddenSlides>0</HiddenSlides>
  <MMClips>0</MMClips>
  <ScaleCrop>false</ScaleCrop>
  <HeadingPairs>
    <vt:vector size="4" baseType="variant">
      <vt:variant>
        <vt:lpstr>Design</vt:lpstr>
      </vt:variant>
      <vt:variant>
        <vt:i4>1</vt:i4>
      </vt:variant>
      <vt:variant>
        <vt:lpstr>Folientitel</vt:lpstr>
      </vt:variant>
      <vt:variant>
        <vt:i4>49</vt:i4>
      </vt:variant>
    </vt:vector>
  </HeadingPairs>
  <TitlesOfParts>
    <vt:vector size="50" baseType="lpstr">
      <vt:lpstr>uni_basel_V02_de</vt:lpstr>
      <vt:lpstr>The Chemical Basis of Morphogenesis </vt:lpstr>
      <vt:lpstr>Have you ever wondered how .... ?</vt:lpstr>
      <vt:lpstr>Have you ever wondered how .... ?</vt:lpstr>
      <vt:lpstr>Have you ever wondered how .... ?</vt:lpstr>
      <vt:lpstr>Alan Mathison Turing</vt:lpstr>
      <vt:lpstr>Alan Mathison Turing</vt:lpstr>
      <vt:lpstr>Alan Mathison Turing</vt:lpstr>
      <vt:lpstr>Alan Mathison Turing</vt:lpstr>
      <vt:lpstr>Alan Mathison Turing</vt:lpstr>
      <vt:lpstr>Structure</vt:lpstr>
      <vt:lpstr>Video on patterns!</vt:lpstr>
      <vt:lpstr>Introduction</vt:lpstr>
      <vt:lpstr>Introduction</vt:lpstr>
      <vt:lpstr>Introduction</vt:lpstr>
      <vt:lpstr>Introduction</vt:lpstr>
      <vt:lpstr>Reaction-Diffusion System </vt:lpstr>
      <vt:lpstr>Turing‘s question</vt:lpstr>
      <vt:lpstr>Turing‘s question</vt:lpstr>
      <vt:lpstr>Turing‘s question</vt:lpstr>
      <vt:lpstr>Turing‘s question</vt:lpstr>
      <vt:lpstr>Turing‘s question</vt:lpstr>
      <vt:lpstr>Reaction-Diffusion Systems</vt:lpstr>
      <vt:lpstr>Reaction-Diffusion Systems</vt:lpstr>
      <vt:lpstr>Reaction-Diffusion Systems</vt:lpstr>
      <vt:lpstr>Reaction-Diffusion Systems</vt:lpstr>
      <vt:lpstr>Reaction-Diffusion Systems</vt:lpstr>
      <vt:lpstr>Reaction-Diffusion Systems</vt:lpstr>
      <vt:lpstr>Reaction-Diffusion System </vt:lpstr>
      <vt:lpstr>Reaction-Diffusion System </vt:lpstr>
      <vt:lpstr>Excursion: Turing patterns</vt:lpstr>
      <vt:lpstr>What did he propose in terms of patterning?</vt:lpstr>
      <vt:lpstr>What are morphogenes?</vt:lpstr>
      <vt:lpstr>Turings key points on patterns:</vt:lpstr>
      <vt:lpstr>How was the paper received at the time and how were the morphogenes finally understood?</vt:lpstr>
      <vt:lpstr>PowerPoint-Präsentation</vt:lpstr>
      <vt:lpstr>PowerPoint-Präsentation</vt:lpstr>
      <vt:lpstr>EXCEPTIONS EXCEPTIONS - The Tapir -</vt:lpstr>
      <vt:lpstr>Pattern simulation:</vt:lpstr>
      <vt:lpstr>Excursion: Hydra</vt:lpstr>
      <vt:lpstr>Excursion: Hydra</vt:lpstr>
      <vt:lpstr>Excursion: Hydra</vt:lpstr>
      <vt:lpstr>Research today: Crowd Simulation </vt:lpstr>
      <vt:lpstr>Impact today</vt:lpstr>
      <vt:lpstr>Impact today</vt:lpstr>
      <vt:lpstr>Impact today</vt:lpstr>
      <vt:lpstr>Take Home</vt:lpstr>
      <vt:lpstr>Take Home</vt:lpstr>
      <vt:lpstr>Sources</vt:lpstr>
      <vt:lpstr>Thank you for your attention.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Titel-/Kapitelfolie, Titel 1 Titel 2</dc:title>
  <dc:creator>Adler Melanie (s)</dc:creator>
  <cp:lastModifiedBy>Reto Tschannen</cp:lastModifiedBy>
  <cp:revision>39</cp:revision>
  <dcterms:created xsi:type="dcterms:W3CDTF">2019-11-19T00:24:19Z</dcterms:created>
  <dcterms:modified xsi:type="dcterms:W3CDTF">2019-12-19T08:20:04Z</dcterms:modified>
</cp:coreProperties>
</file>